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861" r:id="rId2"/>
    <p:sldId id="892" r:id="rId3"/>
    <p:sldId id="876" r:id="rId4"/>
    <p:sldId id="877" r:id="rId5"/>
    <p:sldId id="893" r:id="rId6"/>
    <p:sldId id="894" r:id="rId7"/>
    <p:sldId id="895" r:id="rId8"/>
    <p:sldId id="890" r:id="rId9"/>
    <p:sldId id="888" r:id="rId10"/>
    <p:sldId id="896" r:id="rId11"/>
    <p:sldId id="897" r:id="rId12"/>
    <p:sldId id="898" r:id="rId13"/>
    <p:sldId id="899"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390" autoAdjust="0"/>
    <p:restoredTop sz="82155" autoAdjust="0"/>
  </p:normalViewPr>
  <p:slideViewPr>
    <p:cSldViewPr>
      <p:cViewPr varScale="1">
        <p:scale>
          <a:sx n="156" d="100"/>
          <a:sy n="156" d="100"/>
        </p:scale>
        <p:origin x="192" y="100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1/3/20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811505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4036273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666389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1811930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853779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887958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689410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071181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396047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259734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233810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4277400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4mygodsglory.wordpress.com/2015/12/01/christmas-haiku-25/"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creativecommons.org/licenses/by-nd/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5:9– 6:13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ED7EDBB-54B2-EB4D-9E37-3FE437F9AB3C}"/>
              </a:ext>
            </a:extLst>
          </p:cNvPr>
          <p:cNvSpPr txBox="1"/>
          <p:nvPr/>
        </p:nvSpPr>
        <p:spPr>
          <a:xfrm>
            <a:off x="-5844" y="259354"/>
            <a:ext cx="9144000"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Showing us what we should look for in a servant of God</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False teachers are more common than we like to think.  And draw many followers.</a:t>
            </a:r>
          </a:p>
        </p:txBody>
      </p:sp>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9" name="TextBox 8">
            <a:extLst>
              <a:ext uri="{FF2B5EF4-FFF2-40B4-BE49-F238E27FC236}">
                <a16:creationId xmlns:a16="http://schemas.microsoft.com/office/drawing/2014/main" id="{75CCE417-D782-9E4D-9823-E3F1C43A0B90}"/>
              </a:ext>
            </a:extLst>
          </p:cNvPr>
          <p:cNvSpPr txBox="1"/>
          <p:nvPr/>
        </p:nvSpPr>
        <p:spPr>
          <a:xfrm>
            <a:off x="0" y="0"/>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Paul is defending his ministry – His conduct and the message he preaches</a:t>
            </a:r>
          </a:p>
        </p:txBody>
      </p:sp>
      <p:sp>
        <p:nvSpPr>
          <p:cNvPr id="11" name="TextBox 10">
            <a:extLst>
              <a:ext uri="{FF2B5EF4-FFF2-40B4-BE49-F238E27FC236}">
                <a16:creationId xmlns:a16="http://schemas.microsoft.com/office/drawing/2014/main" id="{FB414908-7CAD-2D42-9AA0-D44EC7003C63}"/>
              </a:ext>
            </a:extLst>
          </p:cNvPr>
          <p:cNvSpPr txBox="1"/>
          <p:nvPr/>
        </p:nvSpPr>
        <p:spPr>
          <a:xfrm>
            <a:off x="1619672" y="888296"/>
            <a:ext cx="5580112" cy="430887"/>
          </a:xfrm>
          <a:prstGeom prst="rect">
            <a:avLst/>
          </a:prstGeom>
          <a:noFill/>
          <a:ln w="15875">
            <a:solidFill>
              <a:schemeClr val="bg1"/>
            </a:solid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Sometimes we’re impressed by the wrong stuff.</a:t>
            </a:r>
          </a:p>
        </p:txBody>
      </p:sp>
      <p:sp>
        <p:nvSpPr>
          <p:cNvPr id="14" name="TextBox 13">
            <a:extLst>
              <a:ext uri="{FF2B5EF4-FFF2-40B4-BE49-F238E27FC236}">
                <a16:creationId xmlns:a16="http://schemas.microsoft.com/office/drawing/2014/main" id="{13A22B3F-5727-3841-8E46-2C828199927C}"/>
              </a:ext>
            </a:extLst>
          </p:cNvPr>
          <p:cNvSpPr txBox="1"/>
          <p:nvPr/>
        </p:nvSpPr>
        <p:spPr>
          <a:xfrm>
            <a:off x="18649" y="1296219"/>
            <a:ext cx="9144000"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To recognise a </a:t>
            </a:r>
            <a:r>
              <a:rPr lang="en-AU" sz="2000" u="sng" dirty="0">
                <a:solidFill>
                  <a:srgbClr val="FFFF00"/>
                </a:solidFill>
                <a:latin typeface="Times New Roman" panose="02020603050405020304" pitchFamily="18" charset="0"/>
                <a:cs typeface="Times New Roman" panose="02020603050405020304" pitchFamily="18" charset="0"/>
              </a:rPr>
              <a:t>genuine</a:t>
            </a:r>
            <a:r>
              <a:rPr lang="en-AU" sz="2000" dirty="0">
                <a:solidFill>
                  <a:srgbClr val="FFFF00"/>
                </a:solidFill>
                <a:latin typeface="Times New Roman" panose="02020603050405020304" pitchFamily="18" charset="0"/>
                <a:cs typeface="Times New Roman" panose="02020603050405020304" pitchFamily="18" charset="0"/>
              </a:rPr>
              <a:t> servant of God / leader in the church, we are told to judge.  </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outward ‘show’ isn’t what matters.  Look at the heart.</a:t>
            </a:r>
          </a:p>
        </p:txBody>
      </p:sp>
      <p:sp>
        <p:nvSpPr>
          <p:cNvPr id="12" name="TextBox 11">
            <a:extLst>
              <a:ext uri="{FF2B5EF4-FFF2-40B4-BE49-F238E27FC236}">
                <a16:creationId xmlns:a16="http://schemas.microsoft.com/office/drawing/2014/main" id="{AD31FDC4-811C-3E4D-9DFC-F1E08F2DE543}"/>
              </a:ext>
            </a:extLst>
          </p:cNvPr>
          <p:cNvSpPr txBox="1"/>
          <p:nvPr/>
        </p:nvSpPr>
        <p:spPr>
          <a:xfrm>
            <a:off x="8165" y="1934935"/>
            <a:ext cx="3123676"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1.  What’s the motivation?</a:t>
            </a:r>
          </a:p>
        </p:txBody>
      </p:sp>
      <p:sp>
        <p:nvSpPr>
          <p:cNvPr id="15" name="TextBox 14">
            <a:extLst>
              <a:ext uri="{FF2B5EF4-FFF2-40B4-BE49-F238E27FC236}">
                <a16:creationId xmlns:a16="http://schemas.microsoft.com/office/drawing/2014/main" id="{D91F10D2-F968-BC45-BCC4-06FE64B6EDCB}"/>
              </a:ext>
            </a:extLst>
          </p:cNvPr>
          <p:cNvSpPr txBox="1"/>
          <p:nvPr/>
        </p:nvSpPr>
        <p:spPr>
          <a:xfrm>
            <a:off x="3146748" y="1941643"/>
            <a:ext cx="2720494"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Aimed to please God</a:t>
            </a:r>
          </a:p>
        </p:txBody>
      </p:sp>
      <p:sp>
        <p:nvSpPr>
          <p:cNvPr id="16" name="TextBox 15">
            <a:extLst>
              <a:ext uri="{FF2B5EF4-FFF2-40B4-BE49-F238E27FC236}">
                <a16:creationId xmlns:a16="http://schemas.microsoft.com/office/drawing/2014/main" id="{FB734E41-5BFD-974E-ACCA-4C0A59F86314}"/>
              </a:ext>
            </a:extLst>
          </p:cNvPr>
          <p:cNvSpPr txBox="1"/>
          <p:nvPr/>
        </p:nvSpPr>
        <p:spPr>
          <a:xfrm>
            <a:off x="24581" y="2242911"/>
            <a:ext cx="3824790"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Feared the Lord;</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Controlled by the love of Christ;</a:t>
            </a:r>
          </a:p>
        </p:txBody>
      </p:sp>
      <p:sp>
        <p:nvSpPr>
          <p:cNvPr id="17" name="TextBox 16">
            <a:extLst>
              <a:ext uri="{FF2B5EF4-FFF2-40B4-BE49-F238E27FC236}">
                <a16:creationId xmlns:a16="http://schemas.microsoft.com/office/drawing/2014/main" id="{E5F1EAF8-4806-A147-8ED1-DB6AC021ABE5}"/>
              </a:ext>
            </a:extLst>
          </p:cNvPr>
          <p:cNvSpPr txBox="1"/>
          <p:nvPr/>
        </p:nvSpPr>
        <p:spPr>
          <a:xfrm>
            <a:off x="3919859" y="2270175"/>
            <a:ext cx="2720494"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Lived for Christ;</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Lived righteously</a:t>
            </a:r>
          </a:p>
        </p:txBody>
      </p:sp>
      <p:sp>
        <p:nvSpPr>
          <p:cNvPr id="18" name="TextBox 17">
            <a:extLst>
              <a:ext uri="{FF2B5EF4-FFF2-40B4-BE49-F238E27FC236}">
                <a16:creationId xmlns:a16="http://schemas.microsoft.com/office/drawing/2014/main" id="{3A955F24-8B38-3246-BA9D-492FAC4E70E9}"/>
              </a:ext>
            </a:extLst>
          </p:cNvPr>
          <p:cNvSpPr txBox="1"/>
          <p:nvPr/>
        </p:nvSpPr>
        <p:spPr>
          <a:xfrm>
            <a:off x="6228184" y="2279291"/>
            <a:ext cx="2915816"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Preached Reconciliation</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Preached Righteousness</a:t>
            </a:r>
          </a:p>
        </p:txBody>
      </p:sp>
      <p:cxnSp>
        <p:nvCxnSpPr>
          <p:cNvPr id="3" name="Straight Connector 2">
            <a:extLst>
              <a:ext uri="{FF2B5EF4-FFF2-40B4-BE49-F238E27FC236}">
                <a16:creationId xmlns:a16="http://schemas.microsoft.com/office/drawing/2014/main" id="{01677B26-F094-C64E-A624-620270024000}"/>
              </a:ext>
            </a:extLst>
          </p:cNvPr>
          <p:cNvCxnSpPr/>
          <p:nvPr/>
        </p:nvCxnSpPr>
        <p:spPr>
          <a:xfrm>
            <a:off x="107504" y="1934935"/>
            <a:ext cx="9024809"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BA49D16C-2A37-454C-A8D2-E96FAC6E1933}"/>
              </a:ext>
            </a:extLst>
          </p:cNvPr>
          <p:cNvSpPr txBox="1"/>
          <p:nvPr/>
        </p:nvSpPr>
        <p:spPr>
          <a:xfrm>
            <a:off x="203258" y="2835660"/>
            <a:ext cx="8914031" cy="707886"/>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Paul was defending his ministry so that the Corinthian Church would recognise he was genuine, and therefore trust his teaching and stop falling for false teachers.</a:t>
            </a:r>
          </a:p>
        </p:txBody>
      </p:sp>
      <p:cxnSp>
        <p:nvCxnSpPr>
          <p:cNvPr id="20" name="Straight Connector 19">
            <a:extLst>
              <a:ext uri="{FF2B5EF4-FFF2-40B4-BE49-F238E27FC236}">
                <a16:creationId xmlns:a16="http://schemas.microsoft.com/office/drawing/2014/main" id="{1206ABCC-414E-224C-BE02-F217101C25CD}"/>
              </a:ext>
            </a:extLst>
          </p:cNvPr>
          <p:cNvCxnSpPr/>
          <p:nvPr/>
        </p:nvCxnSpPr>
        <p:spPr>
          <a:xfrm>
            <a:off x="83012" y="3543299"/>
            <a:ext cx="9024809"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 name="Rectangle 20">
            <a:extLst>
              <a:ext uri="{FF2B5EF4-FFF2-40B4-BE49-F238E27FC236}">
                <a16:creationId xmlns:a16="http://schemas.microsoft.com/office/drawing/2014/main" id="{B183B4B2-8B38-B049-9247-511E60A65673}"/>
              </a:ext>
            </a:extLst>
          </p:cNvPr>
          <p:cNvSpPr/>
          <p:nvPr/>
        </p:nvSpPr>
        <p:spPr>
          <a:xfrm>
            <a:off x="1475656" y="3752543"/>
            <a:ext cx="5069174" cy="707694"/>
          </a:xfrm>
          <a:prstGeom prst="rect">
            <a:avLst/>
          </a:prstGeom>
          <a:solidFill>
            <a:schemeClr val="bg1"/>
          </a:solidFill>
        </p:spPr>
        <p:txBody>
          <a:bodyPr wrap="square">
            <a:spAutoFit/>
          </a:bodyPr>
          <a:lstStyle/>
          <a:p>
            <a:pPr>
              <a:lnSpc>
                <a:spcPct val="115000"/>
              </a:lnSpc>
              <a:spcBef>
                <a:spcPts val="0"/>
              </a:spcBef>
              <a:spcAft>
                <a:spcPts val="1000"/>
              </a:spcAft>
            </a:pP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3 </a:t>
            </a:r>
            <a:r>
              <a:rPr lang="en-AU" dirty="0">
                <a:latin typeface="Comic Sans MS" panose="030F0902030302020204" pitchFamily="66" charset="0"/>
                <a:ea typeface="Arial" panose="020B0604020202020204" pitchFamily="34" charset="0"/>
              </a:rPr>
              <a:t>We put no obstacle in anyone’s way, so that no fault may be found with our ministry,</a:t>
            </a:r>
            <a:r>
              <a:rPr lang="en-AU" dirty="0">
                <a:latin typeface="Comic Sans MS" panose="030F0902030302020204" pitchFamily="66" charset="0"/>
              </a:rPr>
              <a:t> </a:t>
            </a:r>
            <a:endParaRPr lang="en-US" dirty="0">
              <a:latin typeface="Comic Sans MS" panose="030F0902030302020204" pitchFamily="66" charset="0"/>
            </a:endParaRPr>
          </a:p>
        </p:txBody>
      </p:sp>
      <p:sp>
        <p:nvSpPr>
          <p:cNvPr id="22" name="TextBox 21">
            <a:extLst>
              <a:ext uri="{FF2B5EF4-FFF2-40B4-BE49-F238E27FC236}">
                <a16:creationId xmlns:a16="http://schemas.microsoft.com/office/drawing/2014/main" id="{0B470F06-65B4-4C49-94E1-AC3093ECB661}"/>
              </a:ext>
            </a:extLst>
          </p:cNvPr>
          <p:cNvSpPr txBox="1"/>
          <p:nvPr/>
        </p:nvSpPr>
        <p:spPr>
          <a:xfrm>
            <a:off x="8165" y="4432591"/>
            <a:ext cx="6216457" cy="707886"/>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One of the biggest obstacles to people coming to faith in Jesus Christ, is when Ministers of God behave badly.</a:t>
            </a:r>
          </a:p>
        </p:txBody>
      </p:sp>
    </p:spTree>
    <p:extLst>
      <p:ext uri="{BB962C8B-B14F-4D97-AF65-F5344CB8AC3E}">
        <p14:creationId xmlns:p14="http://schemas.microsoft.com/office/powerpoint/2010/main" val="234214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1" grpId="0" animBg="1"/>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2D9A345-A8B2-5743-9B0E-42CDDA61AA4D}"/>
              </a:ext>
            </a:extLst>
          </p:cNvPr>
          <p:cNvPicPr>
            <a:picLocks noChangeAspect="1"/>
          </p:cNvPicPr>
          <p:nvPr/>
        </p:nvPicPr>
        <p:blipFill>
          <a:blip r:embed="rId3"/>
          <a:stretch>
            <a:fillRect/>
          </a:stretch>
        </p:blipFill>
        <p:spPr>
          <a:xfrm>
            <a:off x="6453812" y="3361556"/>
            <a:ext cx="2538411" cy="2180616"/>
          </a:xfrm>
          <a:prstGeom prst="rect">
            <a:avLst/>
          </a:prstGeom>
        </p:spPr>
      </p:pic>
      <p:pic>
        <p:nvPicPr>
          <p:cNvPr id="5" name="Picture 4">
            <a:extLst>
              <a:ext uri="{FF2B5EF4-FFF2-40B4-BE49-F238E27FC236}">
                <a16:creationId xmlns:a16="http://schemas.microsoft.com/office/drawing/2014/main" id="{06927709-D4E8-3241-B8C4-23F44E47DA64}"/>
              </a:ext>
            </a:extLst>
          </p:cNvPr>
          <p:cNvPicPr>
            <a:picLocks noChangeAspect="1"/>
          </p:cNvPicPr>
          <p:nvPr/>
        </p:nvPicPr>
        <p:blipFill rotWithShape="1">
          <a:blip r:embed="rId4"/>
          <a:srcRect l="7409" t="2542" r="9184" b="39393"/>
          <a:stretch/>
        </p:blipFill>
        <p:spPr>
          <a:xfrm>
            <a:off x="6162011" y="409228"/>
            <a:ext cx="2975752" cy="1591681"/>
          </a:xfrm>
          <a:prstGeom prst="rect">
            <a:avLst/>
          </a:prstGeom>
        </p:spPr>
      </p:pic>
      <p:pic>
        <p:nvPicPr>
          <p:cNvPr id="13" name="Picture 12">
            <a:extLst>
              <a:ext uri="{FF2B5EF4-FFF2-40B4-BE49-F238E27FC236}">
                <a16:creationId xmlns:a16="http://schemas.microsoft.com/office/drawing/2014/main" id="{2E4B4FFA-EF8D-DD42-B5EB-E8AF43C63C0D}"/>
              </a:ext>
            </a:extLst>
          </p:cNvPr>
          <p:cNvPicPr>
            <a:picLocks noChangeAspect="1"/>
          </p:cNvPicPr>
          <p:nvPr/>
        </p:nvPicPr>
        <p:blipFill>
          <a:blip r:embed="rId5"/>
          <a:stretch>
            <a:fillRect/>
          </a:stretch>
        </p:blipFill>
        <p:spPr>
          <a:xfrm>
            <a:off x="-11105" y="3600"/>
            <a:ext cx="4583105" cy="4477810"/>
          </a:xfrm>
          <a:prstGeom prst="rect">
            <a:avLst/>
          </a:prstGeom>
        </p:spPr>
      </p:pic>
      <p:pic>
        <p:nvPicPr>
          <p:cNvPr id="1030" name="Picture 6">
            <a:extLst>
              <a:ext uri="{FF2B5EF4-FFF2-40B4-BE49-F238E27FC236}">
                <a16:creationId xmlns:a16="http://schemas.microsoft.com/office/drawing/2014/main" id="{4722D679-2E51-724E-B4B7-E7F63EED04F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89344" y="-31414"/>
            <a:ext cx="3975972" cy="340392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3864E404-8421-0748-817B-24D539CB74B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91680" y="2723643"/>
            <a:ext cx="5088543" cy="2964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260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30"/>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ED7EDBB-54B2-EB4D-9E37-3FE437F9AB3C}"/>
              </a:ext>
            </a:extLst>
          </p:cNvPr>
          <p:cNvSpPr txBox="1"/>
          <p:nvPr/>
        </p:nvSpPr>
        <p:spPr>
          <a:xfrm>
            <a:off x="-5844" y="259354"/>
            <a:ext cx="9144000"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Showing us what we should look for in a servant of God</a:t>
            </a:r>
          </a:p>
        </p:txBody>
      </p:sp>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9" name="TextBox 8">
            <a:extLst>
              <a:ext uri="{FF2B5EF4-FFF2-40B4-BE49-F238E27FC236}">
                <a16:creationId xmlns:a16="http://schemas.microsoft.com/office/drawing/2014/main" id="{75CCE417-D782-9E4D-9823-E3F1C43A0B90}"/>
              </a:ext>
            </a:extLst>
          </p:cNvPr>
          <p:cNvSpPr txBox="1"/>
          <p:nvPr/>
        </p:nvSpPr>
        <p:spPr>
          <a:xfrm>
            <a:off x="0" y="0"/>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Paul is defending his ministry – His conduct and the message he preaches</a:t>
            </a:r>
          </a:p>
        </p:txBody>
      </p:sp>
      <p:sp>
        <p:nvSpPr>
          <p:cNvPr id="11" name="TextBox 10">
            <a:extLst>
              <a:ext uri="{FF2B5EF4-FFF2-40B4-BE49-F238E27FC236}">
                <a16:creationId xmlns:a16="http://schemas.microsoft.com/office/drawing/2014/main" id="{FB414908-7CAD-2D42-9AA0-D44EC7003C63}"/>
              </a:ext>
            </a:extLst>
          </p:cNvPr>
          <p:cNvSpPr txBox="1"/>
          <p:nvPr/>
        </p:nvSpPr>
        <p:spPr>
          <a:xfrm>
            <a:off x="1635064" y="598008"/>
            <a:ext cx="5580112" cy="430887"/>
          </a:xfrm>
          <a:prstGeom prst="rect">
            <a:avLst/>
          </a:prstGeom>
          <a:noFill/>
          <a:ln w="15875">
            <a:solidFill>
              <a:schemeClr val="bg1"/>
            </a:solid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Sometimes we’re impressed by the wrong stuff.</a:t>
            </a:r>
          </a:p>
        </p:txBody>
      </p:sp>
      <p:sp>
        <p:nvSpPr>
          <p:cNvPr id="14" name="TextBox 13">
            <a:extLst>
              <a:ext uri="{FF2B5EF4-FFF2-40B4-BE49-F238E27FC236}">
                <a16:creationId xmlns:a16="http://schemas.microsoft.com/office/drawing/2014/main" id="{13A22B3F-5727-3841-8E46-2C828199927C}"/>
              </a:ext>
            </a:extLst>
          </p:cNvPr>
          <p:cNvSpPr txBox="1"/>
          <p:nvPr/>
        </p:nvSpPr>
        <p:spPr>
          <a:xfrm>
            <a:off x="6349600" y="272479"/>
            <a:ext cx="2249095"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Look at the heart.</a:t>
            </a:r>
          </a:p>
        </p:txBody>
      </p:sp>
      <p:sp>
        <p:nvSpPr>
          <p:cNvPr id="12" name="TextBox 11">
            <a:extLst>
              <a:ext uri="{FF2B5EF4-FFF2-40B4-BE49-F238E27FC236}">
                <a16:creationId xmlns:a16="http://schemas.microsoft.com/office/drawing/2014/main" id="{AD31FDC4-811C-3E4D-9DFC-F1E08F2DE543}"/>
              </a:ext>
            </a:extLst>
          </p:cNvPr>
          <p:cNvSpPr txBox="1"/>
          <p:nvPr/>
        </p:nvSpPr>
        <p:spPr>
          <a:xfrm>
            <a:off x="22554" y="1020030"/>
            <a:ext cx="3123676"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1.  What’s the motivation?</a:t>
            </a:r>
          </a:p>
        </p:txBody>
      </p:sp>
      <p:sp>
        <p:nvSpPr>
          <p:cNvPr id="15" name="TextBox 14">
            <a:extLst>
              <a:ext uri="{FF2B5EF4-FFF2-40B4-BE49-F238E27FC236}">
                <a16:creationId xmlns:a16="http://schemas.microsoft.com/office/drawing/2014/main" id="{D91F10D2-F968-BC45-BCC4-06FE64B6EDCB}"/>
              </a:ext>
            </a:extLst>
          </p:cNvPr>
          <p:cNvSpPr txBox="1"/>
          <p:nvPr/>
        </p:nvSpPr>
        <p:spPr>
          <a:xfrm>
            <a:off x="3161137" y="1026738"/>
            <a:ext cx="2720494"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Aimed to please God</a:t>
            </a:r>
          </a:p>
        </p:txBody>
      </p:sp>
      <p:sp>
        <p:nvSpPr>
          <p:cNvPr id="22" name="TextBox 21">
            <a:extLst>
              <a:ext uri="{FF2B5EF4-FFF2-40B4-BE49-F238E27FC236}">
                <a16:creationId xmlns:a16="http://schemas.microsoft.com/office/drawing/2014/main" id="{0B470F06-65B4-4C49-94E1-AC3093ECB661}"/>
              </a:ext>
            </a:extLst>
          </p:cNvPr>
          <p:cNvSpPr txBox="1"/>
          <p:nvPr/>
        </p:nvSpPr>
        <p:spPr>
          <a:xfrm>
            <a:off x="15567" y="1371599"/>
            <a:ext cx="9116746" cy="400110"/>
          </a:xfrm>
          <a:prstGeom prst="rect">
            <a:avLst/>
          </a:prstGeom>
          <a:noFill/>
          <a:ln>
            <a:no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2.  What’s the behaviour?  Bad behaviour by church leaders, is a stumbling block</a:t>
            </a:r>
          </a:p>
        </p:txBody>
      </p:sp>
      <p:sp>
        <p:nvSpPr>
          <p:cNvPr id="23" name="TextBox 22">
            <a:extLst>
              <a:ext uri="{FF2B5EF4-FFF2-40B4-BE49-F238E27FC236}">
                <a16:creationId xmlns:a16="http://schemas.microsoft.com/office/drawing/2014/main" id="{E4C59713-B936-404A-A897-D7E2DEB0FB07}"/>
              </a:ext>
            </a:extLst>
          </p:cNvPr>
          <p:cNvSpPr txBox="1"/>
          <p:nvPr/>
        </p:nvSpPr>
        <p:spPr>
          <a:xfrm>
            <a:off x="-25120" y="2031895"/>
            <a:ext cx="749350" cy="400110"/>
          </a:xfrm>
          <a:prstGeom prst="rect">
            <a:avLst/>
          </a:prstGeom>
          <a:noFill/>
          <a:ln>
            <a:noFill/>
          </a:ln>
        </p:spPr>
        <p:txBody>
          <a:bodyPr wrap="square" rtlCol="0">
            <a:spAutoFit/>
          </a:bodyPr>
          <a:lstStyle/>
          <a:p>
            <a:r>
              <a:rPr lang="en-AU" sz="2000" b="1" u="sng" dirty="0">
                <a:solidFill>
                  <a:schemeClr val="bg1"/>
                </a:solidFill>
                <a:latin typeface="Times New Roman" panose="02020603050405020304" pitchFamily="18" charset="0"/>
                <a:cs typeface="Times New Roman" panose="02020603050405020304" pitchFamily="18" charset="0"/>
              </a:rPr>
              <a:t>By</a:t>
            </a:r>
            <a:r>
              <a:rPr lang="en-AU" sz="2000" b="1" dirty="0">
                <a:solidFill>
                  <a:schemeClr val="bg1"/>
                </a:solidFill>
                <a:latin typeface="Times New Roman" panose="02020603050405020304" pitchFamily="18" charset="0"/>
                <a:cs typeface="Times New Roman" panose="02020603050405020304" pitchFamily="18" charset="0"/>
              </a:rPr>
              <a:t>:</a:t>
            </a:r>
          </a:p>
        </p:txBody>
      </p:sp>
      <p:sp>
        <p:nvSpPr>
          <p:cNvPr id="24" name="TextBox 23">
            <a:extLst>
              <a:ext uri="{FF2B5EF4-FFF2-40B4-BE49-F238E27FC236}">
                <a16:creationId xmlns:a16="http://schemas.microsoft.com/office/drawing/2014/main" id="{0AB7EF31-A55B-0840-8637-5DC5A604844E}"/>
              </a:ext>
            </a:extLst>
          </p:cNvPr>
          <p:cNvSpPr txBox="1"/>
          <p:nvPr/>
        </p:nvSpPr>
        <p:spPr>
          <a:xfrm>
            <a:off x="-38603" y="4490142"/>
            <a:ext cx="901530" cy="400110"/>
          </a:xfrm>
          <a:prstGeom prst="rect">
            <a:avLst/>
          </a:prstGeom>
          <a:noFill/>
          <a:ln>
            <a:noFill/>
          </a:ln>
        </p:spPr>
        <p:txBody>
          <a:bodyPr wrap="square" rtlCol="0">
            <a:spAutoFit/>
          </a:bodyPr>
          <a:lstStyle/>
          <a:p>
            <a:r>
              <a:rPr lang="en-AU" sz="2000" b="1" u="sng" dirty="0">
                <a:solidFill>
                  <a:schemeClr val="bg1"/>
                </a:solidFill>
                <a:latin typeface="Times New Roman" panose="02020603050405020304" pitchFamily="18" charset="0"/>
                <a:cs typeface="Times New Roman" panose="02020603050405020304" pitchFamily="18" charset="0"/>
              </a:rPr>
              <a:t>With</a:t>
            </a:r>
            <a:r>
              <a:rPr lang="en-AU" sz="2000" b="1" dirty="0">
                <a:solidFill>
                  <a:schemeClr val="bg1"/>
                </a:solidFill>
                <a:latin typeface="Times New Roman" panose="02020603050405020304" pitchFamily="18" charset="0"/>
                <a:cs typeface="Times New Roman" panose="02020603050405020304" pitchFamily="18" charset="0"/>
              </a:rPr>
              <a:t>:</a:t>
            </a:r>
          </a:p>
        </p:txBody>
      </p:sp>
      <p:sp>
        <p:nvSpPr>
          <p:cNvPr id="25" name="TextBox 24">
            <a:extLst>
              <a:ext uri="{FF2B5EF4-FFF2-40B4-BE49-F238E27FC236}">
                <a16:creationId xmlns:a16="http://schemas.microsoft.com/office/drawing/2014/main" id="{F8663366-8F13-FB4E-99A5-36D9DF35D74D}"/>
              </a:ext>
            </a:extLst>
          </p:cNvPr>
          <p:cNvSpPr txBox="1"/>
          <p:nvPr/>
        </p:nvSpPr>
        <p:spPr>
          <a:xfrm>
            <a:off x="-38325" y="4855481"/>
            <a:ext cx="1525109" cy="400110"/>
          </a:xfrm>
          <a:prstGeom prst="rect">
            <a:avLst/>
          </a:prstGeom>
          <a:noFill/>
          <a:ln>
            <a:noFill/>
          </a:ln>
        </p:spPr>
        <p:txBody>
          <a:bodyPr wrap="square" rtlCol="0">
            <a:spAutoFit/>
          </a:bodyPr>
          <a:lstStyle/>
          <a:p>
            <a:r>
              <a:rPr lang="en-AU" sz="2000" b="1" u="sng" dirty="0">
                <a:solidFill>
                  <a:schemeClr val="bg1"/>
                </a:solidFill>
                <a:latin typeface="Times New Roman" panose="02020603050405020304" pitchFamily="18" charset="0"/>
                <a:cs typeface="Times New Roman" panose="02020603050405020304" pitchFamily="18" charset="0"/>
              </a:rPr>
              <a:t>Through</a:t>
            </a:r>
            <a:r>
              <a:rPr lang="en-AU" sz="2000" b="1" dirty="0">
                <a:solidFill>
                  <a:schemeClr val="bg1"/>
                </a:solidFill>
                <a:latin typeface="Times New Roman" panose="02020603050405020304" pitchFamily="18" charset="0"/>
                <a:cs typeface="Times New Roman" panose="02020603050405020304" pitchFamily="18" charset="0"/>
              </a:rPr>
              <a:t>:</a:t>
            </a:r>
          </a:p>
        </p:txBody>
      </p:sp>
      <p:sp>
        <p:nvSpPr>
          <p:cNvPr id="26" name="TextBox 25">
            <a:extLst>
              <a:ext uri="{FF2B5EF4-FFF2-40B4-BE49-F238E27FC236}">
                <a16:creationId xmlns:a16="http://schemas.microsoft.com/office/drawing/2014/main" id="{96BECC73-4055-9543-9967-323D7C2235C4}"/>
              </a:ext>
            </a:extLst>
          </p:cNvPr>
          <p:cNvSpPr txBox="1"/>
          <p:nvPr/>
        </p:nvSpPr>
        <p:spPr>
          <a:xfrm>
            <a:off x="-27536" y="5255591"/>
            <a:ext cx="1333577" cy="400110"/>
          </a:xfrm>
          <a:prstGeom prst="rect">
            <a:avLst/>
          </a:prstGeom>
          <a:noFill/>
          <a:ln>
            <a:noFill/>
          </a:ln>
        </p:spPr>
        <p:txBody>
          <a:bodyPr wrap="square" rtlCol="0">
            <a:spAutoFit/>
          </a:bodyPr>
          <a:lstStyle/>
          <a:p>
            <a:r>
              <a:rPr lang="en-AU" sz="2000" b="1" u="sng" dirty="0">
                <a:solidFill>
                  <a:schemeClr val="bg1"/>
                </a:solidFill>
                <a:latin typeface="Times New Roman" panose="02020603050405020304" pitchFamily="18" charset="0"/>
                <a:cs typeface="Times New Roman" panose="02020603050405020304" pitchFamily="18" charset="0"/>
              </a:rPr>
              <a:t>Treated</a:t>
            </a:r>
            <a:r>
              <a:rPr lang="en-AU" sz="2000" b="1" dirty="0">
                <a:solidFill>
                  <a:schemeClr val="bg1"/>
                </a:solidFill>
                <a:latin typeface="Times New Roman" panose="02020603050405020304" pitchFamily="18" charset="0"/>
                <a:cs typeface="Times New Roman" panose="02020603050405020304" pitchFamily="18" charset="0"/>
              </a:rPr>
              <a:t>:</a:t>
            </a:r>
          </a:p>
        </p:txBody>
      </p:sp>
      <p:sp>
        <p:nvSpPr>
          <p:cNvPr id="2" name="TextBox 1">
            <a:extLst>
              <a:ext uri="{FF2B5EF4-FFF2-40B4-BE49-F238E27FC236}">
                <a16:creationId xmlns:a16="http://schemas.microsoft.com/office/drawing/2014/main" id="{A9035A5A-8851-2146-811C-CBF369C0AFEB}"/>
              </a:ext>
            </a:extLst>
          </p:cNvPr>
          <p:cNvSpPr txBox="1"/>
          <p:nvPr/>
        </p:nvSpPr>
        <p:spPr>
          <a:xfrm>
            <a:off x="0" y="1687016"/>
            <a:ext cx="2048959" cy="461665"/>
          </a:xfrm>
          <a:prstGeom prst="rect">
            <a:avLst/>
          </a:prstGeom>
          <a:noFill/>
        </p:spPr>
        <p:txBody>
          <a:bodyPr wrap="none" rtlCol="0">
            <a:spAutoFit/>
          </a:bodyPr>
          <a:lstStyle/>
          <a:p>
            <a:r>
              <a:rPr lang="en-AU" sz="2400" b="1" dirty="0">
                <a:solidFill>
                  <a:schemeClr val="bg1"/>
                </a:solidFill>
              </a:rPr>
              <a:t>Commended</a:t>
            </a:r>
          </a:p>
        </p:txBody>
      </p:sp>
      <p:sp>
        <p:nvSpPr>
          <p:cNvPr id="5" name="Rectangle 4">
            <a:extLst>
              <a:ext uri="{FF2B5EF4-FFF2-40B4-BE49-F238E27FC236}">
                <a16:creationId xmlns:a16="http://schemas.microsoft.com/office/drawing/2014/main" id="{5B3B1CBF-B634-CF41-B9A4-8F55DFB20307}"/>
              </a:ext>
            </a:extLst>
          </p:cNvPr>
          <p:cNvSpPr/>
          <p:nvPr/>
        </p:nvSpPr>
        <p:spPr>
          <a:xfrm>
            <a:off x="608062" y="2049826"/>
            <a:ext cx="2553075" cy="2585323"/>
          </a:xfrm>
          <a:prstGeom prst="rect">
            <a:avLst/>
          </a:prstGeom>
        </p:spPr>
        <p:txBody>
          <a:bodyPr wrap="square">
            <a:spAutoFit/>
          </a:bodyPr>
          <a:lstStyle/>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Great endurance</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purity / holiness</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knowledge</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patience;</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kindness;</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the Holy Spirit;</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genuine love;</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truthful speech;</a:t>
            </a:r>
          </a:p>
          <a:p>
            <a:pPr marL="342900" indent="-342900">
              <a:spcAft>
                <a:spcPts val="0"/>
              </a:spcAft>
              <a:buFont typeface="Symbol" pitchFamily="2" charset="2"/>
              <a:buChar char=""/>
            </a:pPr>
            <a:r>
              <a:rPr lang="en-AU" dirty="0">
                <a:solidFill>
                  <a:srgbClr val="FFFF00"/>
                </a:solidFill>
                <a:latin typeface="Times New Roman" panose="02020603050405020304" pitchFamily="18" charset="0"/>
              </a:rPr>
              <a:t>the power of God </a:t>
            </a:r>
          </a:p>
        </p:txBody>
      </p:sp>
      <p:sp>
        <p:nvSpPr>
          <p:cNvPr id="29" name="Rectangle 28">
            <a:extLst>
              <a:ext uri="{FF2B5EF4-FFF2-40B4-BE49-F238E27FC236}">
                <a16:creationId xmlns:a16="http://schemas.microsoft.com/office/drawing/2014/main" id="{D00B2259-F380-1849-8185-1002A0D3876D}"/>
              </a:ext>
            </a:extLst>
          </p:cNvPr>
          <p:cNvSpPr/>
          <p:nvPr/>
        </p:nvSpPr>
        <p:spPr>
          <a:xfrm>
            <a:off x="2722612" y="2041661"/>
            <a:ext cx="6421388" cy="2585323"/>
          </a:xfrm>
          <a:prstGeom prst="rect">
            <a:avLst/>
          </a:prstGeom>
        </p:spPr>
        <p:txBody>
          <a:bodyPr wrap="square">
            <a:spAutoFit/>
          </a:bodyPr>
          <a:lstStyle/>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Not a ‘piker’.  Don’t give up when the going gets tough</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Be holy and pure in speech, and behaviour</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Know and teach the true Gospel</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Be long suffering (put up with a lot without retaliating)</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Display kindness;  goodness;  friendliness</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Be filled with Holy Spirit (evidenced by a transformed life)</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Not ‘play act’ when it comes to love.  Be loving – not flattering</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Always tell the truth.  Even if it isn’t what people want to hear</a:t>
            </a:r>
          </a:p>
          <a:p>
            <a:pPr marL="342900" indent="-342900">
              <a:spcAft>
                <a:spcPts val="0"/>
              </a:spcAft>
              <a:buFont typeface="System Font Regular"/>
              <a:buChar char="⁃"/>
            </a:pPr>
            <a:r>
              <a:rPr lang="en-AU" dirty="0">
                <a:solidFill>
                  <a:schemeClr val="bg1"/>
                </a:solidFill>
                <a:latin typeface="Times New Roman" panose="02020603050405020304" pitchFamily="18" charset="0"/>
              </a:rPr>
              <a:t>Minister in the Power of God – not ‘slick shows’ or ‘spin’</a:t>
            </a:r>
          </a:p>
        </p:txBody>
      </p:sp>
      <p:sp>
        <p:nvSpPr>
          <p:cNvPr id="30" name="TextBox 29">
            <a:extLst>
              <a:ext uri="{FF2B5EF4-FFF2-40B4-BE49-F238E27FC236}">
                <a16:creationId xmlns:a16="http://schemas.microsoft.com/office/drawing/2014/main" id="{78DCE169-B836-C140-95CB-AB110CC1D3C3}"/>
              </a:ext>
            </a:extLst>
          </p:cNvPr>
          <p:cNvSpPr txBox="1"/>
          <p:nvPr/>
        </p:nvSpPr>
        <p:spPr>
          <a:xfrm>
            <a:off x="2722612" y="1769552"/>
            <a:ext cx="4285236" cy="430887"/>
          </a:xfrm>
          <a:prstGeom prst="rect">
            <a:avLst/>
          </a:prstGeom>
          <a:noFill/>
        </p:spPr>
        <p:txBody>
          <a:bodyPr wrap="square" rtlCol="0">
            <a:spAutoFit/>
          </a:bodyPr>
          <a:lstStyle/>
          <a:p>
            <a:r>
              <a:rPr lang="en-AU" sz="2200" b="1" dirty="0">
                <a:solidFill>
                  <a:schemeClr val="bg1"/>
                </a:solidFill>
                <a:latin typeface="Times New Roman" panose="02020603050405020304" pitchFamily="18" charset="0"/>
                <a:cs typeface="Times New Roman" panose="02020603050405020304" pitchFamily="18" charset="0"/>
              </a:rPr>
              <a:t>True Servants of God Must:</a:t>
            </a:r>
          </a:p>
        </p:txBody>
      </p:sp>
      <p:sp>
        <p:nvSpPr>
          <p:cNvPr id="31" name="TextBox 30">
            <a:extLst>
              <a:ext uri="{FF2B5EF4-FFF2-40B4-BE49-F238E27FC236}">
                <a16:creationId xmlns:a16="http://schemas.microsoft.com/office/drawing/2014/main" id="{3C963C80-82B2-0740-A41A-619F2CA4AA56}"/>
              </a:ext>
            </a:extLst>
          </p:cNvPr>
          <p:cNvSpPr txBox="1"/>
          <p:nvPr/>
        </p:nvSpPr>
        <p:spPr>
          <a:xfrm>
            <a:off x="696284" y="4537440"/>
            <a:ext cx="8436029"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Comic Sans MS" panose="030F0902030302020204" pitchFamily="66" charset="0"/>
                <a:cs typeface="Times New Roman" panose="02020603050405020304" pitchFamily="18" charset="0"/>
              </a:rPr>
              <a:t>weapons of righteousness for the right hand and for the left</a:t>
            </a:r>
          </a:p>
        </p:txBody>
      </p:sp>
      <p:sp>
        <p:nvSpPr>
          <p:cNvPr id="32" name="TextBox 31">
            <a:extLst>
              <a:ext uri="{FF2B5EF4-FFF2-40B4-BE49-F238E27FC236}">
                <a16:creationId xmlns:a16="http://schemas.microsoft.com/office/drawing/2014/main" id="{3005EA4E-770C-F444-BAB8-23D4B1C2D758}"/>
              </a:ext>
            </a:extLst>
          </p:cNvPr>
          <p:cNvSpPr txBox="1"/>
          <p:nvPr/>
        </p:nvSpPr>
        <p:spPr>
          <a:xfrm>
            <a:off x="1080006" y="4896669"/>
            <a:ext cx="7518689"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Comic Sans MS" panose="030F0902030302020204" pitchFamily="66" charset="0"/>
                <a:cs typeface="Times New Roman" panose="02020603050405020304" pitchFamily="18" charset="0"/>
              </a:rPr>
              <a:t>honour and dishonour;  slander and praise</a:t>
            </a:r>
          </a:p>
        </p:txBody>
      </p:sp>
    </p:spTree>
    <p:extLst>
      <p:ext uri="{BB962C8B-B14F-4D97-AF65-F5344CB8AC3E}">
        <p14:creationId xmlns:p14="http://schemas.microsoft.com/office/powerpoint/2010/main" val="182475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9">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9">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9">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9">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9">
                                            <p:txEl>
                                              <p:pRg st="7" end="7"/>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9">
                                            <p:txEl>
                                              <p:pRg st="8" end="8"/>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 grpId="0"/>
      <p:bldP spid="5" grpId="0"/>
      <p:bldP spid="29" grpId="0" uiExpand="1" build="p"/>
      <p:bldP spid="30" grpId="0"/>
      <p:bldP spid="31" grpId="0"/>
      <p:bldP spid="3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11" name="TextBox 10">
            <a:extLst>
              <a:ext uri="{FF2B5EF4-FFF2-40B4-BE49-F238E27FC236}">
                <a16:creationId xmlns:a16="http://schemas.microsoft.com/office/drawing/2014/main" id="{FB414908-7CAD-2D42-9AA0-D44EC7003C63}"/>
              </a:ext>
            </a:extLst>
          </p:cNvPr>
          <p:cNvSpPr txBox="1"/>
          <p:nvPr/>
        </p:nvSpPr>
        <p:spPr>
          <a:xfrm>
            <a:off x="1654688" y="26954"/>
            <a:ext cx="5819460" cy="430887"/>
          </a:xfrm>
          <a:prstGeom prst="rect">
            <a:avLst/>
          </a:prstGeom>
          <a:noFill/>
          <a:ln w="25400">
            <a:solidFill>
              <a:srgbClr val="FFFF00"/>
            </a:solidFill>
          </a:ln>
        </p:spPr>
        <p:txBody>
          <a:bodyPr wrap="square" rtlCol="0">
            <a:spAutoFit/>
          </a:bodyPr>
          <a:lstStyle/>
          <a:p>
            <a:r>
              <a:rPr lang="en-AU" sz="2200" b="1" dirty="0">
                <a:solidFill>
                  <a:srgbClr val="FFFF00"/>
                </a:solidFill>
                <a:latin typeface="Times New Roman" panose="02020603050405020304" pitchFamily="18" charset="0"/>
                <a:cs typeface="Times New Roman" panose="02020603050405020304" pitchFamily="18" charset="0"/>
              </a:rPr>
              <a:t>Sometimes we’re impressed by the wrong stuff.</a:t>
            </a:r>
          </a:p>
        </p:txBody>
      </p:sp>
      <p:sp>
        <p:nvSpPr>
          <p:cNvPr id="23" name="TextBox 22">
            <a:extLst>
              <a:ext uri="{FF2B5EF4-FFF2-40B4-BE49-F238E27FC236}">
                <a16:creationId xmlns:a16="http://schemas.microsoft.com/office/drawing/2014/main" id="{E4C59713-B936-404A-A897-D7E2DEB0FB07}"/>
              </a:ext>
            </a:extLst>
          </p:cNvPr>
          <p:cNvSpPr txBox="1"/>
          <p:nvPr/>
        </p:nvSpPr>
        <p:spPr>
          <a:xfrm>
            <a:off x="3239" y="686873"/>
            <a:ext cx="749350" cy="400110"/>
          </a:xfrm>
          <a:prstGeom prst="rect">
            <a:avLst/>
          </a:prstGeom>
          <a:noFill/>
          <a:ln>
            <a:noFill/>
          </a:ln>
        </p:spPr>
        <p:txBody>
          <a:bodyPr wrap="square" rtlCol="0">
            <a:spAutoFit/>
          </a:bodyPr>
          <a:lstStyle/>
          <a:p>
            <a:r>
              <a:rPr lang="en-AU" sz="2000" b="1" u="sng" dirty="0">
                <a:solidFill>
                  <a:schemeClr val="bg1"/>
                </a:solidFill>
                <a:latin typeface="Times New Roman" panose="02020603050405020304" pitchFamily="18" charset="0"/>
                <a:cs typeface="Times New Roman" panose="02020603050405020304" pitchFamily="18" charset="0"/>
              </a:rPr>
              <a:t>By</a:t>
            </a:r>
            <a:r>
              <a:rPr lang="en-AU" sz="2000" b="1" dirty="0">
                <a:solidFill>
                  <a:schemeClr val="bg1"/>
                </a:solidFill>
                <a:latin typeface="Times New Roman" panose="02020603050405020304" pitchFamily="18" charset="0"/>
                <a:cs typeface="Times New Roman" panose="02020603050405020304" pitchFamily="18" charset="0"/>
              </a:rPr>
              <a:t>:</a:t>
            </a:r>
          </a:p>
        </p:txBody>
      </p:sp>
      <p:sp>
        <p:nvSpPr>
          <p:cNvPr id="24" name="TextBox 23">
            <a:extLst>
              <a:ext uri="{FF2B5EF4-FFF2-40B4-BE49-F238E27FC236}">
                <a16:creationId xmlns:a16="http://schemas.microsoft.com/office/drawing/2014/main" id="{0AB7EF31-A55B-0840-8637-5DC5A604844E}"/>
              </a:ext>
            </a:extLst>
          </p:cNvPr>
          <p:cNvSpPr txBox="1"/>
          <p:nvPr/>
        </p:nvSpPr>
        <p:spPr>
          <a:xfrm>
            <a:off x="-10244" y="3145120"/>
            <a:ext cx="901530" cy="400110"/>
          </a:xfrm>
          <a:prstGeom prst="rect">
            <a:avLst/>
          </a:prstGeom>
          <a:noFill/>
          <a:ln>
            <a:noFill/>
          </a:ln>
        </p:spPr>
        <p:txBody>
          <a:bodyPr wrap="square" rtlCol="0">
            <a:spAutoFit/>
          </a:bodyPr>
          <a:lstStyle/>
          <a:p>
            <a:r>
              <a:rPr lang="en-AU" sz="2000" b="1" u="sng" dirty="0">
                <a:solidFill>
                  <a:schemeClr val="bg1"/>
                </a:solidFill>
                <a:latin typeface="Times New Roman" panose="02020603050405020304" pitchFamily="18" charset="0"/>
                <a:cs typeface="Times New Roman" panose="02020603050405020304" pitchFamily="18" charset="0"/>
              </a:rPr>
              <a:t>With</a:t>
            </a:r>
            <a:r>
              <a:rPr lang="en-AU" sz="2000" b="1" dirty="0">
                <a:solidFill>
                  <a:schemeClr val="bg1"/>
                </a:solidFill>
                <a:latin typeface="Times New Roman" panose="02020603050405020304" pitchFamily="18" charset="0"/>
                <a:cs typeface="Times New Roman" panose="02020603050405020304" pitchFamily="18" charset="0"/>
              </a:rPr>
              <a:t>:</a:t>
            </a:r>
          </a:p>
        </p:txBody>
      </p:sp>
      <p:sp>
        <p:nvSpPr>
          <p:cNvPr id="25" name="TextBox 24">
            <a:extLst>
              <a:ext uri="{FF2B5EF4-FFF2-40B4-BE49-F238E27FC236}">
                <a16:creationId xmlns:a16="http://schemas.microsoft.com/office/drawing/2014/main" id="{F8663366-8F13-FB4E-99A5-36D9DF35D74D}"/>
              </a:ext>
            </a:extLst>
          </p:cNvPr>
          <p:cNvSpPr txBox="1"/>
          <p:nvPr/>
        </p:nvSpPr>
        <p:spPr>
          <a:xfrm>
            <a:off x="-9966" y="3510459"/>
            <a:ext cx="1525109" cy="400110"/>
          </a:xfrm>
          <a:prstGeom prst="rect">
            <a:avLst/>
          </a:prstGeom>
          <a:noFill/>
          <a:ln>
            <a:noFill/>
          </a:ln>
        </p:spPr>
        <p:txBody>
          <a:bodyPr wrap="square" rtlCol="0">
            <a:spAutoFit/>
          </a:bodyPr>
          <a:lstStyle/>
          <a:p>
            <a:r>
              <a:rPr lang="en-AU" sz="2000" b="1" u="sng" dirty="0">
                <a:solidFill>
                  <a:schemeClr val="bg1"/>
                </a:solidFill>
                <a:latin typeface="Times New Roman" panose="02020603050405020304" pitchFamily="18" charset="0"/>
                <a:cs typeface="Times New Roman" panose="02020603050405020304" pitchFamily="18" charset="0"/>
              </a:rPr>
              <a:t>Through</a:t>
            </a:r>
            <a:r>
              <a:rPr lang="en-AU" sz="2000" b="1" dirty="0">
                <a:solidFill>
                  <a:schemeClr val="bg1"/>
                </a:solidFill>
                <a:latin typeface="Times New Roman" panose="02020603050405020304" pitchFamily="18" charset="0"/>
                <a:cs typeface="Times New Roman" panose="02020603050405020304" pitchFamily="18" charset="0"/>
              </a:rPr>
              <a:t>:</a:t>
            </a:r>
          </a:p>
        </p:txBody>
      </p:sp>
      <p:sp>
        <p:nvSpPr>
          <p:cNvPr id="26" name="TextBox 25">
            <a:extLst>
              <a:ext uri="{FF2B5EF4-FFF2-40B4-BE49-F238E27FC236}">
                <a16:creationId xmlns:a16="http://schemas.microsoft.com/office/drawing/2014/main" id="{96BECC73-4055-9543-9967-323D7C2235C4}"/>
              </a:ext>
            </a:extLst>
          </p:cNvPr>
          <p:cNvSpPr txBox="1"/>
          <p:nvPr/>
        </p:nvSpPr>
        <p:spPr>
          <a:xfrm>
            <a:off x="823" y="3910569"/>
            <a:ext cx="1333577" cy="400110"/>
          </a:xfrm>
          <a:prstGeom prst="rect">
            <a:avLst/>
          </a:prstGeom>
          <a:noFill/>
          <a:ln>
            <a:noFill/>
          </a:ln>
        </p:spPr>
        <p:txBody>
          <a:bodyPr wrap="square" rtlCol="0">
            <a:spAutoFit/>
          </a:bodyPr>
          <a:lstStyle/>
          <a:p>
            <a:r>
              <a:rPr lang="en-AU" sz="2000" b="1" u="sng" dirty="0">
                <a:solidFill>
                  <a:schemeClr val="bg1"/>
                </a:solidFill>
                <a:latin typeface="Times New Roman" panose="02020603050405020304" pitchFamily="18" charset="0"/>
                <a:cs typeface="Times New Roman" panose="02020603050405020304" pitchFamily="18" charset="0"/>
              </a:rPr>
              <a:t>Treated</a:t>
            </a:r>
            <a:r>
              <a:rPr lang="en-AU" sz="2000" b="1" dirty="0">
                <a:solidFill>
                  <a:schemeClr val="bg1"/>
                </a:solidFill>
                <a:latin typeface="Times New Roman" panose="02020603050405020304" pitchFamily="18" charset="0"/>
                <a:cs typeface="Times New Roman" panose="02020603050405020304" pitchFamily="18" charset="0"/>
              </a:rPr>
              <a:t>:</a:t>
            </a:r>
          </a:p>
        </p:txBody>
      </p:sp>
      <p:sp>
        <p:nvSpPr>
          <p:cNvPr id="2" name="TextBox 1">
            <a:extLst>
              <a:ext uri="{FF2B5EF4-FFF2-40B4-BE49-F238E27FC236}">
                <a16:creationId xmlns:a16="http://schemas.microsoft.com/office/drawing/2014/main" id="{A9035A5A-8851-2146-811C-CBF369C0AFEB}"/>
              </a:ext>
            </a:extLst>
          </p:cNvPr>
          <p:cNvSpPr txBox="1"/>
          <p:nvPr/>
        </p:nvSpPr>
        <p:spPr>
          <a:xfrm>
            <a:off x="58834" y="386029"/>
            <a:ext cx="2048959" cy="461665"/>
          </a:xfrm>
          <a:prstGeom prst="rect">
            <a:avLst/>
          </a:prstGeom>
          <a:noFill/>
        </p:spPr>
        <p:txBody>
          <a:bodyPr wrap="none" rtlCol="0">
            <a:spAutoFit/>
          </a:bodyPr>
          <a:lstStyle/>
          <a:p>
            <a:r>
              <a:rPr lang="en-AU" sz="2400" b="1" dirty="0">
                <a:solidFill>
                  <a:schemeClr val="bg1"/>
                </a:solidFill>
              </a:rPr>
              <a:t>Commended</a:t>
            </a:r>
          </a:p>
        </p:txBody>
      </p:sp>
      <p:sp>
        <p:nvSpPr>
          <p:cNvPr id="5" name="Rectangle 4">
            <a:extLst>
              <a:ext uri="{FF2B5EF4-FFF2-40B4-BE49-F238E27FC236}">
                <a16:creationId xmlns:a16="http://schemas.microsoft.com/office/drawing/2014/main" id="{5B3B1CBF-B634-CF41-B9A4-8F55DFB20307}"/>
              </a:ext>
            </a:extLst>
          </p:cNvPr>
          <p:cNvSpPr/>
          <p:nvPr/>
        </p:nvSpPr>
        <p:spPr>
          <a:xfrm>
            <a:off x="636421" y="704804"/>
            <a:ext cx="2553075" cy="2585323"/>
          </a:xfrm>
          <a:prstGeom prst="rect">
            <a:avLst/>
          </a:prstGeom>
        </p:spPr>
        <p:txBody>
          <a:bodyPr wrap="square">
            <a:spAutoFit/>
          </a:bodyPr>
          <a:lstStyle/>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Great endurance</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purity / holiness</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knowledge</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patience;</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kindness;</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the Holy Spirit;</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genuine love;</a:t>
            </a:r>
          </a:p>
          <a:p>
            <a:pPr marL="342900" lvl="0" indent="-342900">
              <a:spcAft>
                <a:spcPts val="0"/>
              </a:spcAft>
              <a:buFont typeface="Symbol" pitchFamily="2" charset="2"/>
              <a:buChar char=""/>
            </a:pPr>
            <a:r>
              <a:rPr lang="en-AU" dirty="0">
                <a:solidFill>
                  <a:srgbClr val="FFFF00"/>
                </a:solidFill>
                <a:latin typeface="Times New Roman" panose="02020603050405020304" pitchFamily="18" charset="0"/>
                <a:ea typeface="Arial" panose="020B0604020202020204" pitchFamily="34" charset="0"/>
              </a:rPr>
              <a:t>truthful speech;</a:t>
            </a:r>
          </a:p>
          <a:p>
            <a:pPr marL="342900" indent="-342900">
              <a:spcAft>
                <a:spcPts val="0"/>
              </a:spcAft>
              <a:buFont typeface="Symbol" pitchFamily="2" charset="2"/>
              <a:buChar char=""/>
            </a:pPr>
            <a:r>
              <a:rPr lang="en-AU" dirty="0">
                <a:solidFill>
                  <a:srgbClr val="FFFF00"/>
                </a:solidFill>
                <a:latin typeface="Times New Roman" panose="02020603050405020304" pitchFamily="18" charset="0"/>
              </a:rPr>
              <a:t>the power of God </a:t>
            </a:r>
          </a:p>
        </p:txBody>
      </p:sp>
      <p:sp>
        <p:nvSpPr>
          <p:cNvPr id="29" name="Rectangle 28">
            <a:extLst>
              <a:ext uri="{FF2B5EF4-FFF2-40B4-BE49-F238E27FC236}">
                <a16:creationId xmlns:a16="http://schemas.microsoft.com/office/drawing/2014/main" id="{D00B2259-F380-1849-8185-1002A0D3876D}"/>
              </a:ext>
            </a:extLst>
          </p:cNvPr>
          <p:cNvSpPr/>
          <p:nvPr/>
        </p:nvSpPr>
        <p:spPr>
          <a:xfrm>
            <a:off x="2750971" y="696639"/>
            <a:ext cx="6421388" cy="2585323"/>
          </a:xfrm>
          <a:prstGeom prst="rect">
            <a:avLst/>
          </a:prstGeom>
        </p:spPr>
        <p:txBody>
          <a:bodyPr wrap="square">
            <a:spAutoFit/>
          </a:bodyPr>
          <a:lstStyle/>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Not a ‘piker’.  Don’t give up when the going gets tough</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Be holy and pure in speech, and behaviour</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Know and teach the true Gospel</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Be long suffering (put up with a lot without retaliating)</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Display kindness;  goodness;  friendliness</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Be filled with Holy Spirit (evidenced by a transformed life)</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Not ‘play act’ when it comes to love.  Be loving – not flattering</a:t>
            </a:r>
          </a:p>
          <a:p>
            <a:pPr marL="342900" lvl="0" indent="-342900">
              <a:spcAft>
                <a:spcPts val="0"/>
              </a:spcAft>
              <a:buFont typeface="System Font Regular"/>
              <a:buChar char="⁃"/>
            </a:pPr>
            <a:r>
              <a:rPr lang="en-AU" dirty="0">
                <a:solidFill>
                  <a:schemeClr val="bg1"/>
                </a:solidFill>
                <a:latin typeface="Times New Roman" panose="02020603050405020304" pitchFamily="18" charset="0"/>
                <a:ea typeface="Arial" panose="020B0604020202020204" pitchFamily="34" charset="0"/>
              </a:rPr>
              <a:t>Always tell the truth.  Even if it isn’t what people want to hear</a:t>
            </a:r>
          </a:p>
          <a:p>
            <a:pPr marL="342900" indent="-342900">
              <a:spcAft>
                <a:spcPts val="0"/>
              </a:spcAft>
              <a:buFont typeface="System Font Regular"/>
              <a:buChar char="⁃"/>
            </a:pPr>
            <a:r>
              <a:rPr lang="en-AU" dirty="0">
                <a:solidFill>
                  <a:schemeClr val="bg1"/>
                </a:solidFill>
                <a:latin typeface="Times New Roman" panose="02020603050405020304" pitchFamily="18" charset="0"/>
              </a:rPr>
              <a:t>Minister in the Power of God – not ‘slick shows’ or ‘spin’</a:t>
            </a:r>
          </a:p>
        </p:txBody>
      </p:sp>
      <p:sp>
        <p:nvSpPr>
          <p:cNvPr id="30" name="TextBox 29">
            <a:extLst>
              <a:ext uri="{FF2B5EF4-FFF2-40B4-BE49-F238E27FC236}">
                <a16:creationId xmlns:a16="http://schemas.microsoft.com/office/drawing/2014/main" id="{78DCE169-B836-C140-95CB-AB110CC1D3C3}"/>
              </a:ext>
            </a:extLst>
          </p:cNvPr>
          <p:cNvSpPr txBox="1"/>
          <p:nvPr/>
        </p:nvSpPr>
        <p:spPr>
          <a:xfrm>
            <a:off x="2750971" y="424530"/>
            <a:ext cx="4285236" cy="430887"/>
          </a:xfrm>
          <a:prstGeom prst="rect">
            <a:avLst/>
          </a:prstGeom>
          <a:noFill/>
        </p:spPr>
        <p:txBody>
          <a:bodyPr wrap="square" rtlCol="0">
            <a:spAutoFit/>
          </a:bodyPr>
          <a:lstStyle/>
          <a:p>
            <a:r>
              <a:rPr lang="en-AU" sz="2200" b="1" dirty="0">
                <a:solidFill>
                  <a:schemeClr val="bg1"/>
                </a:solidFill>
                <a:latin typeface="Times New Roman" panose="02020603050405020304" pitchFamily="18" charset="0"/>
                <a:cs typeface="Times New Roman" panose="02020603050405020304" pitchFamily="18" charset="0"/>
              </a:rPr>
              <a:t>True Servants of God Must:</a:t>
            </a:r>
          </a:p>
        </p:txBody>
      </p:sp>
      <p:sp>
        <p:nvSpPr>
          <p:cNvPr id="31" name="TextBox 30">
            <a:extLst>
              <a:ext uri="{FF2B5EF4-FFF2-40B4-BE49-F238E27FC236}">
                <a16:creationId xmlns:a16="http://schemas.microsoft.com/office/drawing/2014/main" id="{3C963C80-82B2-0740-A41A-619F2CA4AA56}"/>
              </a:ext>
            </a:extLst>
          </p:cNvPr>
          <p:cNvSpPr txBox="1"/>
          <p:nvPr/>
        </p:nvSpPr>
        <p:spPr>
          <a:xfrm>
            <a:off x="724643" y="3192418"/>
            <a:ext cx="8436029"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Comic Sans MS" panose="030F0902030302020204" pitchFamily="66" charset="0"/>
                <a:cs typeface="Times New Roman" panose="02020603050405020304" pitchFamily="18" charset="0"/>
              </a:rPr>
              <a:t>weapons of righteousness for the right hand and for the left</a:t>
            </a:r>
          </a:p>
        </p:txBody>
      </p:sp>
      <p:sp>
        <p:nvSpPr>
          <p:cNvPr id="32" name="TextBox 31">
            <a:extLst>
              <a:ext uri="{FF2B5EF4-FFF2-40B4-BE49-F238E27FC236}">
                <a16:creationId xmlns:a16="http://schemas.microsoft.com/office/drawing/2014/main" id="{3005EA4E-770C-F444-BAB8-23D4B1C2D758}"/>
              </a:ext>
            </a:extLst>
          </p:cNvPr>
          <p:cNvSpPr txBox="1"/>
          <p:nvPr/>
        </p:nvSpPr>
        <p:spPr>
          <a:xfrm>
            <a:off x="1108365" y="3551647"/>
            <a:ext cx="7518689"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Comic Sans MS" panose="030F0902030302020204" pitchFamily="66" charset="0"/>
                <a:cs typeface="Times New Roman" panose="02020603050405020304" pitchFamily="18" charset="0"/>
              </a:rPr>
              <a:t>honour and dishonour;  slander and praise</a:t>
            </a:r>
          </a:p>
        </p:txBody>
      </p:sp>
      <p:sp>
        <p:nvSpPr>
          <p:cNvPr id="21" name="TextBox 20">
            <a:extLst>
              <a:ext uri="{FF2B5EF4-FFF2-40B4-BE49-F238E27FC236}">
                <a16:creationId xmlns:a16="http://schemas.microsoft.com/office/drawing/2014/main" id="{C4326506-8AA7-6F4D-B1DE-47E9B77ED76A}"/>
              </a:ext>
            </a:extLst>
          </p:cNvPr>
          <p:cNvSpPr txBox="1"/>
          <p:nvPr/>
        </p:nvSpPr>
        <p:spPr>
          <a:xfrm>
            <a:off x="58834" y="4264114"/>
            <a:ext cx="9144000" cy="1323439"/>
          </a:xfrm>
          <a:prstGeom prst="rect">
            <a:avLst/>
          </a:prstGeom>
          <a:noFill/>
          <a:ln>
            <a:noFill/>
          </a:ln>
        </p:spPr>
        <p:txBody>
          <a:bodyPr wrap="square" rtlCol="0">
            <a:spAutoFit/>
          </a:bodyPr>
          <a:lstStyle/>
          <a:p>
            <a:pPr marL="342900" lvl="0" indent="-342900">
              <a:spcAft>
                <a:spcPts val="0"/>
              </a:spcAft>
              <a:buFont typeface="Symbol" pitchFamily="2" charset="2"/>
              <a:buChar char=""/>
            </a:pPr>
            <a:r>
              <a:rPr lang="en-AU" sz="2000" dirty="0">
                <a:solidFill>
                  <a:srgbClr val="FFFF00"/>
                </a:solidFill>
                <a:latin typeface="Times New Roman" panose="02020603050405020304" pitchFamily="18" charset="0"/>
                <a:ea typeface="Arial" panose="020B0604020202020204" pitchFamily="34" charset="0"/>
              </a:rPr>
              <a:t>as imposters, yet true;</a:t>
            </a:r>
          </a:p>
          <a:p>
            <a:pPr marL="342900" lvl="0" indent="-342900">
              <a:spcAft>
                <a:spcPts val="0"/>
              </a:spcAft>
              <a:buFont typeface="Symbol" pitchFamily="2" charset="2"/>
              <a:buChar char=""/>
            </a:pPr>
            <a:r>
              <a:rPr lang="en-AU" sz="2000" dirty="0">
                <a:solidFill>
                  <a:srgbClr val="FFFF00"/>
                </a:solidFill>
                <a:latin typeface="Times New Roman" panose="02020603050405020304" pitchFamily="18" charset="0"/>
                <a:ea typeface="Arial" panose="020B0604020202020204" pitchFamily="34" charset="0"/>
              </a:rPr>
              <a:t>as unknown and yet well known;</a:t>
            </a:r>
          </a:p>
          <a:p>
            <a:pPr marL="342900" lvl="0" indent="-342900">
              <a:spcAft>
                <a:spcPts val="0"/>
              </a:spcAft>
              <a:buFont typeface="Symbol" pitchFamily="2" charset="2"/>
              <a:buChar char=""/>
            </a:pPr>
            <a:r>
              <a:rPr lang="en-AU" sz="2000" dirty="0">
                <a:solidFill>
                  <a:srgbClr val="FFFF00"/>
                </a:solidFill>
                <a:latin typeface="Times New Roman" panose="02020603050405020304" pitchFamily="18" charset="0"/>
                <a:ea typeface="Arial" panose="020B0604020202020204" pitchFamily="34" charset="0"/>
              </a:rPr>
              <a:t>as dying and behold, we live;</a:t>
            </a:r>
          </a:p>
          <a:p>
            <a:pPr marL="342900" lvl="0" indent="-342900">
              <a:spcAft>
                <a:spcPts val="0"/>
              </a:spcAft>
              <a:buFont typeface="Symbol" pitchFamily="2" charset="2"/>
              <a:buChar char=""/>
            </a:pPr>
            <a:r>
              <a:rPr lang="en-AU" sz="2000" dirty="0">
                <a:solidFill>
                  <a:srgbClr val="FFFF00"/>
                </a:solidFill>
                <a:latin typeface="Times New Roman" panose="02020603050405020304" pitchFamily="18" charset="0"/>
                <a:ea typeface="Arial" panose="020B0604020202020204" pitchFamily="34" charset="0"/>
              </a:rPr>
              <a:t>as punished and yet not killed;</a:t>
            </a:r>
          </a:p>
        </p:txBody>
      </p:sp>
      <p:sp>
        <p:nvSpPr>
          <p:cNvPr id="27" name="TextBox 26">
            <a:extLst>
              <a:ext uri="{FF2B5EF4-FFF2-40B4-BE49-F238E27FC236}">
                <a16:creationId xmlns:a16="http://schemas.microsoft.com/office/drawing/2014/main" id="{A863B031-7C78-294D-9B70-EEA85D52A90E}"/>
              </a:ext>
            </a:extLst>
          </p:cNvPr>
          <p:cNvSpPr txBox="1"/>
          <p:nvPr/>
        </p:nvSpPr>
        <p:spPr>
          <a:xfrm>
            <a:off x="4055054" y="4221442"/>
            <a:ext cx="9144000" cy="1015663"/>
          </a:xfrm>
          <a:prstGeom prst="rect">
            <a:avLst/>
          </a:prstGeom>
          <a:noFill/>
          <a:ln>
            <a:noFill/>
          </a:ln>
        </p:spPr>
        <p:txBody>
          <a:bodyPr wrap="square" rtlCol="0">
            <a:spAutoFit/>
          </a:bodyPr>
          <a:lstStyle/>
          <a:p>
            <a:pPr marL="342900" lvl="0" indent="-342900">
              <a:spcAft>
                <a:spcPts val="0"/>
              </a:spcAft>
              <a:buFont typeface="Symbol" pitchFamily="2" charset="2"/>
              <a:buChar char=""/>
            </a:pPr>
            <a:r>
              <a:rPr lang="en-AU" sz="2000" dirty="0">
                <a:solidFill>
                  <a:srgbClr val="FFFF00"/>
                </a:solidFill>
                <a:latin typeface="Times New Roman" panose="02020603050405020304" pitchFamily="18" charset="0"/>
                <a:ea typeface="Arial" panose="020B0604020202020204" pitchFamily="34" charset="0"/>
              </a:rPr>
              <a:t>as sorrowful, yet always rejoicing;</a:t>
            </a:r>
          </a:p>
          <a:p>
            <a:pPr marL="342900" lvl="0" indent="-342900">
              <a:spcAft>
                <a:spcPts val="0"/>
              </a:spcAft>
              <a:buFont typeface="Symbol" pitchFamily="2" charset="2"/>
              <a:buChar char=""/>
            </a:pPr>
            <a:r>
              <a:rPr lang="en-AU" sz="2000" dirty="0">
                <a:solidFill>
                  <a:srgbClr val="FFFF00"/>
                </a:solidFill>
                <a:latin typeface="Times New Roman" panose="02020603050405020304" pitchFamily="18" charset="0"/>
                <a:ea typeface="Arial" panose="020B0604020202020204" pitchFamily="34" charset="0"/>
              </a:rPr>
              <a:t>as poor, yet making many rich;</a:t>
            </a:r>
          </a:p>
          <a:p>
            <a:pPr marL="342900" lvl="0" indent="-342900">
              <a:spcAft>
                <a:spcPts val="0"/>
              </a:spcAft>
              <a:buFont typeface="Symbol" pitchFamily="2" charset="2"/>
              <a:buChar char=""/>
            </a:pPr>
            <a:r>
              <a:rPr lang="en-AU" sz="2000" dirty="0">
                <a:solidFill>
                  <a:srgbClr val="FFFF00"/>
                </a:solidFill>
                <a:latin typeface="Times New Roman" panose="02020603050405020304" pitchFamily="18" charset="0"/>
                <a:ea typeface="Arial" panose="020B0604020202020204" pitchFamily="34" charset="0"/>
              </a:rPr>
              <a:t>as having nothing, yet possessing everything.</a:t>
            </a:r>
          </a:p>
        </p:txBody>
      </p:sp>
    </p:spTree>
    <p:extLst>
      <p:ext uri="{BB962C8B-B14F-4D97-AF65-F5344CB8AC3E}">
        <p14:creationId xmlns:p14="http://schemas.microsoft.com/office/powerpoint/2010/main" val="994167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0342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9 </a:t>
            </a:r>
            <a:r>
              <a:rPr lang="en-AU" sz="2800" dirty="0">
                <a:solidFill>
                  <a:schemeClr val="bg1"/>
                </a:solidFill>
                <a:latin typeface="Times New Roman" panose="02020603050405020304" pitchFamily="18" charset="0"/>
                <a:ea typeface="Arial" panose="020B0604020202020204" pitchFamily="34" charset="0"/>
              </a:rPr>
              <a:t>So whether we are at home or away, we make it our aim to please him.  </a:t>
            </a: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For we must all appear before the judgment seat of Christ, so that each one may receive what is due for what he has done in the body, whether good or evil.</a:t>
            </a:r>
            <a:r>
              <a:rPr lang="en-AU" sz="2800" dirty="0">
                <a:solidFill>
                  <a:schemeClr val="bg1"/>
                </a:solidFill>
              </a:rPr>
              <a:t> </a:t>
            </a:r>
            <a:endParaRPr lang="en-GB" sz="27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34833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0965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Times New Roman" panose="02020603050405020304" pitchFamily="18" charset="0"/>
                <a:ea typeface="Arial" panose="020B0604020202020204" pitchFamily="34" charset="0"/>
              </a:rPr>
              <a:t>11 </a:t>
            </a:r>
            <a:r>
              <a:rPr lang="en-AU" sz="2700" dirty="0">
                <a:solidFill>
                  <a:schemeClr val="bg1"/>
                </a:solidFill>
                <a:latin typeface="Times New Roman" panose="02020603050405020304" pitchFamily="18" charset="0"/>
                <a:ea typeface="Arial" panose="020B0604020202020204" pitchFamily="34" charset="0"/>
              </a:rPr>
              <a:t>Therefore, knowing the fear of the Lord, we persuade others.  But what we are is known to God, and I hope it is known also to your conscience.  </a:t>
            </a:r>
            <a:r>
              <a:rPr lang="en-AU" sz="2700" b="1" baseline="30000" dirty="0">
                <a:solidFill>
                  <a:schemeClr val="bg1"/>
                </a:solidFill>
                <a:latin typeface="Times New Roman" panose="02020603050405020304" pitchFamily="18" charset="0"/>
                <a:ea typeface="Arial" panose="020B0604020202020204" pitchFamily="34" charset="0"/>
              </a:rPr>
              <a:t>12 </a:t>
            </a:r>
            <a:r>
              <a:rPr lang="en-AU" sz="2700" dirty="0">
                <a:solidFill>
                  <a:schemeClr val="bg1"/>
                </a:solidFill>
                <a:latin typeface="Times New Roman" panose="02020603050405020304" pitchFamily="18" charset="0"/>
                <a:ea typeface="Arial" panose="020B0604020202020204" pitchFamily="34" charset="0"/>
              </a:rPr>
              <a:t>We are not commending ourselves to you again but giving you cause to boast about us, so that you may be able to answer those who boast about outward appearance and not about what is in the heart.  </a:t>
            </a:r>
            <a:r>
              <a:rPr lang="en-AU" sz="2700" b="1" baseline="30000" dirty="0">
                <a:solidFill>
                  <a:schemeClr val="bg1"/>
                </a:solidFill>
                <a:latin typeface="Times New Roman" panose="02020603050405020304" pitchFamily="18" charset="0"/>
                <a:ea typeface="Arial" panose="020B0604020202020204" pitchFamily="34" charset="0"/>
              </a:rPr>
              <a:t>13 </a:t>
            </a:r>
            <a:r>
              <a:rPr lang="en-AU" sz="2700" dirty="0">
                <a:solidFill>
                  <a:schemeClr val="bg1"/>
                </a:solidFill>
                <a:latin typeface="Times New Roman" panose="02020603050405020304" pitchFamily="18" charset="0"/>
                <a:ea typeface="Arial" panose="020B0604020202020204" pitchFamily="34" charset="0"/>
              </a:rPr>
              <a:t>For if we are beside ourselves, it is for God;  if we are in our right mind, it is for you.  </a:t>
            </a:r>
            <a:r>
              <a:rPr lang="en-AU" sz="2700" b="1" baseline="30000" dirty="0">
                <a:solidFill>
                  <a:schemeClr val="bg1"/>
                </a:solidFill>
                <a:latin typeface="Times New Roman" panose="02020603050405020304" pitchFamily="18" charset="0"/>
                <a:ea typeface="Arial" panose="020B0604020202020204" pitchFamily="34" charset="0"/>
              </a:rPr>
              <a:t>14 </a:t>
            </a:r>
            <a:r>
              <a:rPr lang="en-AU" sz="2700" dirty="0">
                <a:solidFill>
                  <a:schemeClr val="bg1"/>
                </a:solidFill>
                <a:latin typeface="Times New Roman" panose="02020603050405020304" pitchFamily="18" charset="0"/>
                <a:ea typeface="Arial" panose="020B0604020202020204" pitchFamily="34" charset="0"/>
              </a:rPr>
              <a:t>For the love of Christ controls us, because we have concluded this:  that one has died for all, therefore all have died;  </a:t>
            </a:r>
            <a:r>
              <a:rPr lang="en-AU" sz="2700" b="1" baseline="30000" dirty="0">
                <a:solidFill>
                  <a:schemeClr val="bg1"/>
                </a:solidFill>
                <a:latin typeface="Times New Roman" panose="02020603050405020304" pitchFamily="18" charset="0"/>
                <a:ea typeface="Arial" panose="020B0604020202020204" pitchFamily="34" charset="0"/>
              </a:rPr>
              <a:t>15 </a:t>
            </a:r>
            <a:r>
              <a:rPr lang="en-AU" sz="2700" dirty="0">
                <a:solidFill>
                  <a:schemeClr val="bg1"/>
                </a:solidFill>
                <a:latin typeface="Times New Roman" panose="02020603050405020304" pitchFamily="18" charset="0"/>
                <a:ea typeface="Arial" panose="020B0604020202020204" pitchFamily="34" charset="0"/>
              </a:rPr>
              <a:t>and he died for all, that those who live might no longer live for themselves but for him who for their sake died and was raised.</a:t>
            </a:r>
            <a:r>
              <a:rPr lang="en-AU" sz="2700" dirty="0">
                <a:solidFill>
                  <a:schemeClr val="bg1"/>
                </a:solidFill>
              </a:rPr>
              <a:t> </a:t>
            </a:r>
            <a:endParaRPr lang="en-GB" sz="27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49983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6557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rPr>
              <a:t>16 </a:t>
            </a:r>
            <a:r>
              <a:rPr lang="en-AU" sz="2500" dirty="0">
                <a:solidFill>
                  <a:schemeClr val="bg1"/>
                </a:solidFill>
                <a:latin typeface="Times New Roman" panose="02020603050405020304" pitchFamily="18" charset="0"/>
                <a:ea typeface="Arial" panose="020B0604020202020204" pitchFamily="34" charset="0"/>
              </a:rPr>
              <a:t>From now on, therefore, we regard no one according to the flesh.  Even though we once regarded Christ according to the flesh, we regard him thus no longer.  </a:t>
            </a:r>
            <a:r>
              <a:rPr lang="en-AU" sz="2500" b="1" baseline="30000" dirty="0">
                <a:solidFill>
                  <a:schemeClr val="bg1"/>
                </a:solidFill>
                <a:latin typeface="Times New Roman" panose="02020603050405020304" pitchFamily="18" charset="0"/>
                <a:ea typeface="Arial" panose="020B0604020202020204" pitchFamily="34" charset="0"/>
              </a:rPr>
              <a:t>17 </a:t>
            </a:r>
            <a:r>
              <a:rPr lang="en-AU" sz="2500" dirty="0">
                <a:solidFill>
                  <a:schemeClr val="bg1"/>
                </a:solidFill>
                <a:latin typeface="Times New Roman" panose="02020603050405020304" pitchFamily="18" charset="0"/>
                <a:ea typeface="Arial" panose="020B0604020202020204" pitchFamily="34" charset="0"/>
              </a:rPr>
              <a:t>Therefore, if anyone is in Christ, he is a new creation.  The old has passed away;  behold, the new has come.  </a:t>
            </a:r>
            <a:r>
              <a:rPr lang="en-AU" sz="2500" b="1" baseline="30000" dirty="0">
                <a:solidFill>
                  <a:schemeClr val="bg1"/>
                </a:solidFill>
                <a:latin typeface="Times New Roman" panose="02020603050405020304" pitchFamily="18" charset="0"/>
                <a:ea typeface="Arial" panose="020B0604020202020204" pitchFamily="34" charset="0"/>
              </a:rPr>
              <a:t>18 </a:t>
            </a:r>
            <a:r>
              <a:rPr lang="en-AU" sz="2500" dirty="0">
                <a:solidFill>
                  <a:schemeClr val="bg1"/>
                </a:solidFill>
                <a:latin typeface="Times New Roman" panose="02020603050405020304" pitchFamily="18" charset="0"/>
                <a:ea typeface="Arial" panose="020B0604020202020204" pitchFamily="34" charset="0"/>
              </a:rPr>
              <a:t>All this is from God, who through Christ reconciled us to himself and gave us the ministry of reconciliation;  </a:t>
            </a:r>
            <a:r>
              <a:rPr lang="en-AU" sz="2500" b="1" baseline="30000" dirty="0">
                <a:solidFill>
                  <a:schemeClr val="bg1"/>
                </a:solidFill>
                <a:latin typeface="Times New Roman" panose="02020603050405020304" pitchFamily="18" charset="0"/>
                <a:ea typeface="Arial" panose="020B0604020202020204" pitchFamily="34" charset="0"/>
              </a:rPr>
              <a:t>19 </a:t>
            </a:r>
            <a:r>
              <a:rPr lang="en-AU" sz="2500" dirty="0">
                <a:solidFill>
                  <a:schemeClr val="bg1"/>
                </a:solidFill>
                <a:latin typeface="Times New Roman" panose="02020603050405020304" pitchFamily="18" charset="0"/>
                <a:ea typeface="Arial" panose="020B0604020202020204" pitchFamily="34" charset="0"/>
              </a:rPr>
              <a:t>that is, in Christ God was reconciling the world to himself, not counting their trespasses against them, and entrusting to us the message of reconciliation.  </a:t>
            </a:r>
            <a:r>
              <a:rPr lang="en-AU" sz="2500" b="1" baseline="30000" dirty="0">
                <a:solidFill>
                  <a:schemeClr val="bg1"/>
                </a:solidFill>
                <a:latin typeface="Times New Roman" panose="02020603050405020304" pitchFamily="18" charset="0"/>
                <a:ea typeface="Arial" panose="020B0604020202020204" pitchFamily="34" charset="0"/>
              </a:rPr>
              <a:t>20 </a:t>
            </a:r>
            <a:r>
              <a:rPr lang="en-AU" sz="2500" dirty="0">
                <a:solidFill>
                  <a:schemeClr val="bg1"/>
                </a:solidFill>
                <a:latin typeface="Times New Roman" panose="02020603050405020304" pitchFamily="18" charset="0"/>
                <a:ea typeface="Arial" panose="020B0604020202020204" pitchFamily="34" charset="0"/>
              </a:rPr>
              <a:t>Therefore, we are ambassadors for Christ, God making his appeal through us.  We implore </a:t>
            </a:r>
            <a:r>
              <a:rPr lang="en-AU" sz="2500" dirty="0">
                <a:solidFill>
                  <a:schemeClr val="bg1"/>
                </a:solidFill>
                <a:latin typeface="Times New Roman" panose="02020603050405020304" pitchFamily="18" charset="0"/>
                <a:ea typeface="Arial" panose="020B0604020202020204" pitchFamily="34" charset="0"/>
                <a:cs typeface="Times New Roman (Headings)"/>
              </a:rPr>
              <a:t>you</a:t>
            </a:r>
            <a:r>
              <a:rPr lang="en-AU" sz="2500" dirty="0">
                <a:solidFill>
                  <a:schemeClr val="bg1"/>
                </a:solidFill>
                <a:latin typeface="Times New Roman" panose="02020603050405020304" pitchFamily="18" charset="0"/>
                <a:ea typeface="Arial" panose="020B0604020202020204" pitchFamily="34" charset="0"/>
              </a:rPr>
              <a:t> on behalf of Christ, be reconciled to God.  </a:t>
            </a:r>
            <a:r>
              <a:rPr lang="en-AU" sz="2500" b="1" baseline="30000" dirty="0">
                <a:solidFill>
                  <a:schemeClr val="bg1"/>
                </a:solidFill>
                <a:latin typeface="Times New Roman" panose="02020603050405020304" pitchFamily="18" charset="0"/>
                <a:ea typeface="Arial" panose="020B0604020202020204" pitchFamily="34" charset="0"/>
              </a:rPr>
              <a:t>21 </a:t>
            </a:r>
            <a:r>
              <a:rPr lang="en-AU" sz="2500" dirty="0">
                <a:solidFill>
                  <a:schemeClr val="bg1"/>
                </a:solidFill>
                <a:latin typeface="Times New Roman" panose="02020603050405020304" pitchFamily="18" charset="0"/>
                <a:ea typeface="Arial" panose="020B0604020202020204" pitchFamily="34" charset="0"/>
              </a:rPr>
              <a:t>For our sake he made him to be sin who knew no sin, so that in him we might become the righteousness of God.</a:t>
            </a:r>
            <a:r>
              <a:rPr lang="en-AU" sz="2500" dirty="0">
                <a:solidFill>
                  <a:schemeClr val="bg1"/>
                </a:solidFill>
              </a:rPr>
              <a:t> </a:t>
            </a:r>
            <a:endParaRPr lang="en-GB" sz="25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28159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70318"/>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6 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Working together with him, then, we appeal to you not to receive the grace of God in vain.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he says, </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Bef>
                <a:spcPts val="1200"/>
              </a:spcBef>
              <a:spcAft>
                <a:spcPts val="100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“In a favourable time I listened to you, </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100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in a day of salvation I have helped you.” </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100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800" dirty="0">
                <a:solidFill>
                  <a:schemeClr val="bg1"/>
                </a:solidFill>
                <a:latin typeface="Times New Roman" panose="02020603050405020304" pitchFamily="18" charset="0"/>
                <a:ea typeface="Arial" panose="020B0604020202020204" pitchFamily="34" charset="0"/>
              </a:rPr>
              <a:t>Behold, now is the favourable time;  behold, now is the day of salvation.</a:t>
            </a:r>
            <a:r>
              <a:rPr lang="en-AU" sz="2800" dirty="0">
                <a:solidFill>
                  <a:schemeClr val="bg1"/>
                </a:solidFill>
              </a:rPr>
              <a:t> </a:t>
            </a:r>
            <a:endParaRPr lang="en-GB" sz="25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648349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6602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dirty="0">
                <a:solidFill>
                  <a:schemeClr val="bg1"/>
                </a:solidFill>
                <a:latin typeface="Times New Roman" panose="02020603050405020304" pitchFamily="18" charset="0"/>
                <a:ea typeface="Arial" panose="020B0604020202020204" pitchFamily="34" charset="0"/>
              </a:rPr>
              <a:t> </a:t>
            </a:r>
            <a:r>
              <a:rPr lang="en-AU" sz="2500" b="1" baseline="30000" dirty="0">
                <a:solidFill>
                  <a:schemeClr val="bg1"/>
                </a:solidFill>
                <a:latin typeface="Times New Roman" panose="02020603050405020304" pitchFamily="18" charset="0"/>
                <a:ea typeface="Arial" panose="020B0604020202020204" pitchFamily="34" charset="0"/>
              </a:rPr>
              <a:t>3 </a:t>
            </a:r>
            <a:r>
              <a:rPr lang="en-AU" sz="2500" dirty="0">
                <a:solidFill>
                  <a:schemeClr val="bg1"/>
                </a:solidFill>
                <a:latin typeface="Times New Roman" panose="02020603050405020304" pitchFamily="18" charset="0"/>
                <a:ea typeface="Arial" panose="020B0604020202020204" pitchFamily="34" charset="0"/>
              </a:rPr>
              <a:t>We put no obstacle in anyone’s way, so that no fault may be found with our ministry, </a:t>
            </a:r>
            <a:r>
              <a:rPr lang="en-AU" sz="2500" b="1" baseline="30000" dirty="0">
                <a:solidFill>
                  <a:schemeClr val="bg1"/>
                </a:solidFill>
                <a:latin typeface="Times New Roman" panose="02020603050405020304" pitchFamily="18" charset="0"/>
                <a:ea typeface="Arial" panose="020B0604020202020204" pitchFamily="34" charset="0"/>
              </a:rPr>
              <a:t>4 </a:t>
            </a:r>
            <a:r>
              <a:rPr lang="en-AU" sz="2500" dirty="0">
                <a:solidFill>
                  <a:schemeClr val="bg1"/>
                </a:solidFill>
                <a:latin typeface="Times New Roman" panose="02020603050405020304" pitchFamily="18" charset="0"/>
                <a:ea typeface="Arial" panose="020B0604020202020204" pitchFamily="34" charset="0"/>
              </a:rPr>
              <a:t>but as servants of God we commend ourselves in every way:  by great endurance, in afflictions, hardships, calamities, </a:t>
            </a:r>
            <a:r>
              <a:rPr lang="en-AU" sz="2500" b="1" baseline="30000" dirty="0">
                <a:solidFill>
                  <a:schemeClr val="bg1"/>
                </a:solidFill>
                <a:latin typeface="Times New Roman" panose="02020603050405020304" pitchFamily="18" charset="0"/>
                <a:ea typeface="Arial" panose="020B0604020202020204" pitchFamily="34" charset="0"/>
              </a:rPr>
              <a:t>5 </a:t>
            </a:r>
            <a:r>
              <a:rPr lang="en-AU" sz="2500" dirty="0">
                <a:solidFill>
                  <a:schemeClr val="bg1"/>
                </a:solidFill>
                <a:latin typeface="Times New Roman" panose="02020603050405020304" pitchFamily="18" charset="0"/>
                <a:ea typeface="Arial" panose="020B0604020202020204" pitchFamily="34" charset="0"/>
              </a:rPr>
              <a:t>beatings, imprisonments, riots, labours, sleepless nights, hunger;  </a:t>
            </a:r>
            <a:r>
              <a:rPr lang="en-AU" sz="2500" b="1" baseline="30000" dirty="0">
                <a:solidFill>
                  <a:schemeClr val="bg1"/>
                </a:solidFill>
                <a:latin typeface="Times New Roman" panose="02020603050405020304" pitchFamily="18" charset="0"/>
                <a:ea typeface="Arial" panose="020B0604020202020204" pitchFamily="34" charset="0"/>
              </a:rPr>
              <a:t>6 </a:t>
            </a:r>
            <a:r>
              <a:rPr lang="en-AU" sz="2500" dirty="0">
                <a:solidFill>
                  <a:schemeClr val="bg1"/>
                </a:solidFill>
                <a:latin typeface="Times New Roman" panose="02020603050405020304" pitchFamily="18" charset="0"/>
                <a:ea typeface="Arial" panose="020B0604020202020204" pitchFamily="34" charset="0"/>
              </a:rPr>
              <a:t>by purity, knowledge, patience, kindness, the Holy Spirit, genuine love;  </a:t>
            </a:r>
            <a:r>
              <a:rPr lang="en-AU" sz="2500" b="1" baseline="30000" dirty="0">
                <a:solidFill>
                  <a:schemeClr val="bg1"/>
                </a:solidFill>
                <a:latin typeface="Times New Roman" panose="02020603050405020304" pitchFamily="18" charset="0"/>
                <a:ea typeface="Arial" panose="020B0604020202020204" pitchFamily="34" charset="0"/>
              </a:rPr>
              <a:t>7 </a:t>
            </a:r>
            <a:r>
              <a:rPr lang="en-AU" sz="2500" dirty="0">
                <a:solidFill>
                  <a:schemeClr val="bg1"/>
                </a:solidFill>
                <a:latin typeface="Times New Roman" panose="02020603050405020304" pitchFamily="18" charset="0"/>
                <a:ea typeface="Arial" panose="020B0604020202020204" pitchFamily="34" charset="0"/>
              </a:rPr>
              <a:t>by truthful speech, and the power of God; with the weapons of righteousness for the right hand and for the left;  </a:t>
            </a:r>
            <a:r>
              <a:rPr lang="en-AU" sz="2500" b="1" baseline="30000" dirty="0">
                <a:solidFill>
                  <a:schemeClr val="bg1"/>
                </a:solidFill>
                <a:latin typeface="Times New Roman" panose="02020603050405020304" pitchFamily="18" charset="0"/>
                <a:ea typeface="Arial" panose="020B0604020202020204" pitchFamily="34" charset="0"/>
              </a:rPr>
              <a:t>8 </a:t>
            </a:r>
            <a:r>
              <a:rPr lang="en-AU" sz="2500" dirty="0">
                <a:solidFill>
                  <a:schemeClr val="bg1"/>
                </a:solidFill>
                <a:latin typeface="Times New Roman" panose="02020603050405020304" pitchFamily="18" charset="0"/>
                <a:ea typeface="Arial" panose="020B0604020202020204" pitchFamily="34" charset="0"/>
              </a:rPr>
              <a:t>through honour and dishonour, through slander and praise.  We are treated as impostors, and yet are true;  </a:t>
            </a:r>
            <a:r>
              <a:rPr lang="en-AU" sz="2500" b="1" baseline="30000" dirty="0">
                <a:solidFill>
                  <a:schemeClr val="bg1"/>
                </a:solidFill>
                <a:latin typeface="Times New Roman" panose="02020603050405020304" pitchFamily="18" charset="0"/>
                <a:ea typeface="Arial" panose="020B0604020202020204" pitchFamily="34" charset="0"/>
              </a:rPr>
              <a:t>9 </a:t>
            </a:r>
            <a:r>
              <a:rPr lang="en-AU" sz="2500" dirty="0">
                <a:solidFill>
                  <a:schemeClr val="bg1"/>
                </a:solidFill>
                <a:latin typeface="Times New Roman" panose="02020603050405020304" pitchFamily="18" charset="0"/>
                <a:ea typeface="Arial" panose="020B0604020202020204" pitchFamily="34" charset="0"/>
              </a:rPr>
              <a:t>as unknown, and yet well known;  as dying, and behold, we live;  as punished, and yet not killed;  </a:t>
            </a:r>
            <a:r>
              <a:rPr lang="en-AU" sz="2500" b="1" baseline="30000" dirty="0">
                <a:solidFill>
                  <a:schemeClr val="bg1"/>
                </a:solidFill>
                <a:latin typeface="Times New Roman" panose="02020603050405020304" pitchFamily="18" charset="0"/>
                <a:ea typeface="Arial" panose="020B0604020202020204" pitchFamily="34" charset="0"/>
              </a:rPr>
              <a:t>10 </a:t>
            </a:r>
            <a:r>
              <a:rPr lang="en-AU" sz="2500" dirty="0">
                <a:solidFill>
                  <a:schemeClr val="bg1"/>
                </a:solidFill>
                <a:latin typeface="Times New Roman" panose="02020603050405020304" pitchFamily="18" charset="0"/>
                <a:ea typeface="Arial" panose="020B0604020202020204" pitchFamily="34" charset="0"/>
              </a:rPr>
              <a:t>as sorrowful, yet always rejoicing;  as poor, yet making many rich;  as having nothing, yet possessing everything. </a:t>
            </a:r>
            <a:endParaRPr lang="en-GB" sz="25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2724916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0342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11 </a:t>
            </a:r>
            <a:r>
              <a:rPr lang="en-AU" sz="2800" dirty="0">
                <a:solidFill>
                  <a:schemeClr val="bg1"/>
                </a:solidFill>
                <a:latin typeface="Times New Roman" panose="02020603050405020304" pitchFamily="18" charset="0"/>
                <a:ea typeface="Arial" panose="020B0604020202020204" pitchFamily="34" charset="0"/>
              </a:rPr>
              <a:t>We have spoken freely to you, Corinthians; our heart is wide open.  </a:t>
            </a:r>
            <a:r>
              <a:rPr lang="en-AU" sz="2800" b="1" baseline="30000" dirty="0">
                <a:solidFill>
                  <a:schemeClr val="bg1"/>
                </a:solidFill>
                <a:latin typeface="Times New Roman" panose="02020603050405020304" pitchFamily="18" charset="0"/>
                <a:ea typeface="Arial" panose="020B0604020202020204" pitchFamily="34" charset="0"/>
              </a:rPr>
              <a:t>12 </a:t>
            </a:r>
            <a:r>
              <a:rPr lang="en-AU" sz="2800" dirty="0">
                <a:solidFill>
                  <a:schemeClr val="bg1"/>
                </a:solidFill>
                <a:latin typeface="Times New Roman" panose="02020603050405020304" pitchFamily="18" charset="0"/>
                <a:ea typeface="Arial" panose="020B0604020202020204" pitchFamily="34" charset="0"/>
              </a:rPr>
              <a:t>You are not restricted by us, but you are restricted in your own affections.  </a:t>
            </a:r>
            <a:r>
              <a:rPr lang="en-AU" sz="2800" b="1" baseline="30000" dirty="0">
                <a:solidFill>
                  <a:schemeClr val="bg1"/>
                </a:solidFill>
                <a:latin typeface="Times New Roman" panose="02020603050405020304" pitchFamily="18" charset="0"/>
                <a:ea typeface="Arial" panose="020B0604020202020204" pitchFamily="34" charset="0"/>
              </a:rPr>
              <a:t>13 </a:t>
            </a:r>
            <a:r>
              <a:rPr lang="en-AU" sz="2800" dirty="0">
                <a:solidFill>
                  <a:schemeClr val="bg1"/>
                </a:solidFill>
                <a:latin typeface="Times New Roman" panose="02020603050405020304" pitchFamily="18" charset="0"/>
                <a:ea typeface="Arial" panose="020B0604020202020204" pitchFamily="34" charset="0"/>
              </a:rPr>
              <a:t>In return (I speak as to children) widen your hearts also.</a:t>
            </a:r>
            <a:r>
              <a:rPr lang="en-AU" sz="2800" dirty="0">
                <a:solidFill>
                  <a:schemeClr val="bg1"/>
                </a:solidFill>
              </a:rPr>
              <a:t> </a:t>
            </a:r>
            <a:endParaRPr lang="en-GB" sz="27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6506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10" name="Rectangle 9">
            <a:extLst>
              <a:ext uri="{FF2B5EF4-FFF2-40B4-BE49-F238E27FC236}">
                <a16:creationId xmlns:a16="http://schemas.microsoft.com/office/drawing/2014/main" id="{7A0142E1-8290-4349-B6D9-F20B1EF589CB}"/>
              </a:ext>
            </a:extLst>
          </p:cNvPr>
          <p:cNvSpPr/>
          <p:nvPr/>
        </p:nvSpPr>
        <p:spPr>
          <a:xfrm>
            <a:off x="206640" y="265212"/>
            <a:ext cx="8730718"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Therefore, if anyone is in Christ, he is a new creation.  The old has passed away;  behold, the new has come.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dirty="0">
                <a:latin typeface="Comic Sans MS" panose="030F0902030302020204" pitchFamily="66" charset="0"/>
                <a:ea typeface="Times New Roman" panose="02020603050405020304" pitchFamily="18" charset="0"/>
                <a:cs typeface="Times New Roman" panose="02020603050405020304" pitchFamily="18" charset="0"/>
              </a:rPr>
              <a:t>All this is from God, who through Christ reconciled us to himself</a:t>
            </a:r>
            <a:r>
              <a:rPr lang="en-AU" dirty="0"/>
              <a:t> </a:t>
            </a:r>
            <a:endParaRPr lang="en-AU" dirty="0">
              <a:latin typeface="Comic Sans MS" panose="030F0902030302020204" pitchFamily="66" charset="0"/>
            </a:endParaRPr>
          </a:p>
        </p:txBody>
      </p:sp>
      <p:sp>
        <p:nvSpPr>
          <p:cNvPr id="15" name="Rectangle 14">
            <a:extLst>
              <a:ext uri="{FF2B5EF4-FFF2-40B4-BE49-F238E27FC236}">
                <a16:creationId xmlns:a16="http://schemas.microsoft.com/office/drawing/2014/main" id="{97F7387A-104A-F24E-B6F6-B8191021E8D0}"/>
              </a:ext>
            </a:extLst>
          </p:cNvPr>
          <p:cNvSpPr/>
          <p:nvPr/>
        </p:nvSpPr>
        <p:spPr>
          <a:xfrm>
            <a:off x="180882" y="1862193"/>
            <a:ext cx="8730718" cy="646331"/>
          </a:xfrm>
          <a:prstGeom prst="rect">
            <a:avLst/>
          </a:prstGeom>
          <a:solidFill>
            <a:schemeClr val="bg1"/>
          </a:solidFill>
        </p:spPr>
        <p:txBody>
          <a:bodyPr wrap="square">
            <a:spAutoFit/>
          </a:bodyPr>
          <a:lstStyle/>
          <a:p>
            <a:pPr marL="457200">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5:21 </a:t>
            </a:r>
            <a:r>
              <a:rPr lang="en-AU" dirty="0">
                <a:latin typeface="Comic Sans MS" panose="030F0902030302020204" pitchFamily="66" charset="0"/>
                <a:ea typeface="Times New Roman" panose="02020603050405020304" pitchFamily="18" charset="0"/>
                <a:cs typeface="Times New Roman" panose="02020603050405020304" pitchFamily="18" charset="0"/>
              </a:rPr>
              <a:t>For our sake he made him to be sin who knew no sin, so that in him we might become the righteousness of God.</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939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ED7EDBB-54B2-EB4D-9E37-3FE437F9AB3C}"/>
              </a:ext>
            </a:extLst>
          </p:cNvPr>
          <p:cNvSpPr txBox="1"/>
          <p:nvPr/>
        </p:nvSpPr>
        <p:spPr>
          <a:xfrm>
            <a:off x="-5844" y="259354"/>
            <a:ext cx="9144000"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Showing us what we should look for in a servant of God</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False teachers are more common than we like to think.  And draw many followers.</a:t>
            </a:r>
          </a:p>
        </p:txBody>
      </p:sp>
      <p:sp>
        <p:nvSpPr>
          <p:cNvPr id="4" name="TextBox 3">
            <a:extLst>
              <a:ext uri="{FF2B5EF4-FFF2-40B4-BE49-F238E27FC236}">
                <a16:creationId xmlns:a16="http://schemas.microsoft.com/office/drawing/2014/main" id="{68B92DDA-B917-0442-94FA-90376964C578}"/>
              </a:ext>
            </a:extLst>
          </p:cNvPr>
          <p:cNvSpPr txBox="1"/>
          <p:nvPr/>
        </p:nvSpPr>
        <p:spPr>
          <a:xfrm>
            <a:off x="1669851" y="5715000"/>
            <a:ext cx="5804297" cy="230832"/>
          </a:xfrm>
          <a:prstGeom prst="rect">
            <a:avLst/>
          </a:prstGeom>
          <a:noFill/>
        </p:spPr>
        <p:txBody>
          <a:bodyPr wrap="square" rtlCol="0">
            <a:spAutoFit/>
          </a:bodyPr>
          <a:lstStyle/>
          <a:p>
            <a:r>
              <a:rPr lang="en-AU" sz="900">
                <a:hlinkClick r:id="rId3" tooltip="https://4mygodsglory.wordpress.com/2015/12/01/christmas-haiku-25/"/>
              </a:rPr>
              <a:t>This Photo</a:t>
            </a:r>
            <a:r>
              <a:rPr lang="en-AU" sz="900"/>
              <a:t> by Unknown Author is licensed under </a:t>
            </a:r>
            <a:r>
              <a:rPr lang="en-AU" sz="900">
                <a:hlinkClick r:id="rId4" tooltip="https://creativecommons.org/licenses/by-nd/3.0/"/>
              </a:rPr>
              <a:t>CC BY-ND</a:t>
            </a:r>
            <a:endParaRPr lang="en-AU" sz="900"/>
          </a:p>
        </p:txBody>
      </p:sp>
      <p:sp>
        <p:nvSpPr>
          <p:cNvPr id="9" name="TextBox 8">
            <a:extLst>
              <a:ext uri="{FF2B5EF4-FFF2-40B4-BE49-F238E27FC236}">
                <a16:creationId xmlns:a16="http://schemas.microsoft.com/office/drawing/2014/main" id="{75CCE417-D782-9E4D-9823-E3F1C43A0B90}"/>
              </a:ext>
            </a:extLst>
          </p:cNvPr>
          <p:cNvSpPr txBox="1"/>
          <p:nvPr/>
        </p:nvSpPr>
        <p:spPr>
          <a:xfrm>
            <a:off x="0" y="0"/>
            <a:ext cx="9132313" cy="400110"/>
          </a:xfrm>
          <a:prstGeom prst="rect">
            <a:avLst/>
          </a:prstGeom>
          <a:noFill/>
          <a:ln>
            <a:noFill/>
          </a:ln>
        </p:spPr>
        <p:txBody>
          <a:bodyPr wrap="square" rtlCol="0">
            <a:spAutoFit/>
          </a:bodyPr>
          <a:lstStyle/>
          <a:p>
            <a:r>
              <a:rPr lang="en-AU" sz="2000" b="1" dirty="0">
                <a:solidFill>
                  <a:schemeClr val="bg1"/>
                </a:solidFill>
                <a:latin typeface="Times New Roman" panose="02020603050405020304" pitchFamily="18" charset="0"/>
                <a:cs typeface="Times New Roman" panose="02020603050405020304" pitchFamily="18" charset="0"/>
              </a:rPr>
              <a:t>Paul is defending his ministry – His conduct and the message he preaches</a:t>
            </a:r>
          </a:p>
        </p:txBody>
      </p:sp>
      <p:sp>
        <p:nvSpPr>
          <p:cNvPr id="10" name="Rectangle 9">
            <a:extLst>
              <a:ext uri="{FF2B5EF4-FFF2-40B4-BE49-F238E27FC236}">
                <a16:creationId xmlns:a16="http://schemas.microsoft.com/office/drawing/2014/main" id="{7A0142E1-8290-4349-B6D9-F20B1EF589CB}"/>
              </a:ext>
            </a:extLst>
          </p:cNvPr>
          <p:cNvSpPr/>
          <p:nvPr/>
        </p:nvSpPr>
        <p:spPr>
          <a:xfrm>
            <a:off x="200797" y="4154308"/>
            <a:ext cx="8730718" cy="1344792"/>
          </a:xfrm>
          <a:prstGeom prst="rect">
            <a:avLst/>
          </a:prstGeom>
          <a:solidFill>
            <a:schemeClr val="bg1"/>
          </a:solidFill>
        </p:spPr>
        <p:txBody>
          <a:bodyPr wrap="square">
            <a:spAutoFit/>
          </a:bodyPr>
          <a:lstStyle/>
          <a:p>
            <a:pPr marL="0" marR="0">
              <a:lnSpc>
                <a:spcPct val="115000"/>
              </a:lnSpc>
              <a:spcBef>
                <a:spcPts val="0"/>
              </a:spcBef>
              <a:spcAft>
                <a:spcPts val="1000"/>
              </a:spcAft>
            </a:pPr>
            <a:r>
              <a:rPr lang="en-US" b="1" baseline="30000" dirty="0">
                <a:latin typeface="Comic Sans MS" panose="030F0902030302020204" pitchFamily="66" charset="0"/>
              </a:rPr>
              <a:t>1 Samuel 16:7 </a:t>
            </a:r>
            <a:r>
              <a:rPr lang="en-US" dirty="0">
                <a:latin typeface="Comic Sans MS" panose="030F0902030302020204" pitchFamily="66" charset="0"/>
              </a:rPr>
              <a:t>But the </a:t>
            </a:r>
            <a:r>
              <a:rPr lang="en-US" cap="small" dirty="0">
                <a:latin typeface="Comic Sans MS" panose="030F0902030302020204" pitchFamily="66" charset="0"/>
              </a:rPr>
              <a:t>Lord</a:t>
            </a:r>
            <a:r>
              <a:rPr lang="en-US" dirty="0">
                <a:latin typeface="Comic Sans MS" panose="030F0902030302020204" pitchFamily="66" charset="0"/>
              </a:rPr>
              <a:t> said to Samuel, “Do not look on his appearance or on the height of his stature, because I have rejected him. For the </a:t>
            </a:r>
            <a:r>
              <a:rPr lang="en-US" cap="small" dirty="0">
                <a:latin typeface="Comic Sans MS" panose="030F0902030302020204" pitchFamily="66" charset="0"/>
              </a:rPr>
              <a:t>Lord</a:t>
            </a:r>
            <a:r>
              <a:rPr lang="en-US" dirty="0">
                <a:latin typeface="Comic Sans MS" panose="030F0902030302020204" pitchFamily="66" charset="0"/>
              </a:rPr>
              <a:t> sees not as man sees: man looks on the outward appearance, but the </a:t>
            </a:r>
            <a:r>
              <a:rPr lang="en-US" cap="small" dirty="0">
                <a:latin typeface="Comic Sans MS" panose="030F0902030302020204" pitchFamily="66" charset="0"/>
              </a:rPr>
              <a:t>Lord</a:t>
            </a:r>
            <a:r>
              <a:rPr lang="en-US" dirty="0">
                <a:latin typeface="Comic Sans MS" panose="030F0902030302020204" pitchFamily="66" charset="0"/>
              </a:rPr>
              <a:t> looks on the heart.” </a:t>
            </a:r>
          </a:p>
        </p:txBody>
      </p:sp>
      <p:sp>
        <p:nvSpPr>
          <p:cNvPr id="11" name="TextBox 10">
            <a:extLst>
              <a:ext uri="{FF2B5EF4-FFF2-40B4-BE49-F238E27FC236}">
                <a16:creationId xmlns:a16="http://schemas.microsoft.com/office/drawing/2014/main" id="{FB414908-7CAD-2D42-9AA0-D44EC7003C63}"/>
              </a:ext>
            </a:extLst>
          </p:cNvPr>
          <p:cNvSpPr txBox="1"/>
          <p:nvPr/>
        </p:nvSpPr>
        <p:spPr>
          <a:xfrm>
            <a:off x="1619672" y="888296"/>
            <a:ext cx="5580112" cy="430887"/>
          </a:xfrm>
          <a:prstGeom prst="rect">
            <a:avLst/>
          </a:prstGeom>
          <a:noFill/>
          <a:ln w="15875">
            <a:solidFill>
              <a:schemeClr val="bg1"/>
            </a:solidFill>
          </a:ln>
        </p:spPr>
        <p:txBody>
          <a:bodyPr wrap="square" rtlCol="0">
            <a:spAutoFit/>
          </a:bodyPr>
          <a:lstStyle/>
          <a:p>
            <a:r>
              <a:rPr lang="en-AU" sz="2200" dirty="0">
                <a:solidFill>
                  <a:schemeClr val="bg1"/>
                </a:solidFill>
                <a:latin typeface="Times New Roman" panose="02020603050405020304" pitchFamily="18" charset="0"/>
                <a:cs typeface="Times New Roman" panose="02020603050405020304" pitchFamily="18" charset="0"/>
              </a:rPr>
              <a:t>Sometimes we’re impressed by the wrong stuff.</a:t>
            </a:r>
          </a:p>
        </p:txBody>
      </p:sp>
      <p:sp>
        <p:nvSpPr>
          <p:cNvPr id="13" name="Rectangle 12">
            <a:extLst>
              <a:ext uri="{FF2B5EF4-FFF2-40B4-BE49-F238E27FC236}">
                <a16:creationId xmlns:a16="http://schemas.microsoft.com/office/drawing/2014/main" id="{FEE3D5A5-7439-774C-B367-CC9A0096889B}"/>
              </a:ext>
            </a:extLst>
          </p:cNvPr>
          <p:cNvSpPr/>
          <p:nvPr/>
        </p:nvSpPr>
        <p:spPr>
          <a:xfrm>
            <a:off x="175340" y="2215292"/>
            <a:ext cx="8730718" cy="1025152"/>
          </a:xfrm>
          <a:prstGeom prst="rect">
            <a:avLst/>
          </a:prstGeom>
          <a:solidFill>
            <a:schemeClr val="bg1"/>
          </a:solidFill>
        </p:spPr>
        <p:txBody>
          <a:bodyPr wrap="square">
            <a:spAutoFit/>
          </a:bodyPr>
          <a:lstStyle/>
          <a:p>
            <a:pPr marL="0" marR="0">
              <a:lnSpc>
                <a:spcPct val="115000"/>
              </a:lnSpc>
              <a:spcBef>
                <a:spcPts val="0"/>
              </a:spcBef>
              <a:spcAft>
                <a:spcPts val="1000"/>
              </a:spcAft>
            </a:pP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12 </a:t>
            </a:r>
            <a:r>
              <a:rPr lang="en-AU" dirty="0">
                <a:latin typeface="Comic Sans MS" panose="030F0902030302020204" pitchFamily="66" charset="0"/>
                <a:ea typeface="Arial" panose="020B0604020202020204" pitchFamily="34" charset="0"/>
              </a:rPr>
              <a:t>We are not commending ourselves to you again but giving you cause to boast about us, so that you may be able to answer those who boast about outward appearance and not about what is in the heart.</a:t>
            </a:r>
            <a:r>
              <a:rPr lang="en-AU" dirty="0">
                <a:latin typeface="Comic Sans MS" panose="030F0902030302020204" pitchFamily="66" charset="0"/>
              </a:rPr>
              <a:t> </a:t>
            </a:r>
            <a:endParaRPr lang="en-US" dirty="0">
              <a:latin typeface="Comic Sans MS" panose="030F0902030302020204" pitchFamily="66" charset="0"/>
            </a:endParaRPr>
          </a:p>
        </p:txBody>
      </p:sp>
      <p:sp>
        <p:nvSpPr>
          <p:cNvPr id="14" name="TextBox 13">
            <a:extLst>
              <a:ext uri="{FF2B5EF4-FFF2-40B4-BE49-F238E27FC236}">
                <a16:creationId xmlns:a16="http://schemas.microsoft.com/office/drawing/2014/main" id="{13A22B3F-5727-3841-8E46-2C828199927C}"/>
              </a:ext>
            </a:extLst>
          </p:cNvPr>
          <p:cNvSpPr txBox="1"/>
          <p:nvPr/>
        </p:nvSpPr>
        <p:spPr>
          <a:xfrm>
            <a:off x="18649" y="1296219"/>
            <a:ext cx="9144000"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To recognise a </a:t>
            </a:r>
            <a:r>
              <a:rPr lang="en-AU" sz="2000" u="sng" dirty="0">
                <a:solidFill>
                  <a:srgbClr val="FFFF00"/>
                </a:solidFill>
                <a:latin typeface="Times New Roman" panose="02020603050405020304" pitchFamily="18" charset="0"/>
                <a:cs typeface="Times New Roman" panose="02020603050405020304" pitchFamily="18" charset="0"/>
              </a:rPr>
              <a:t>genuine</a:t>
            </a:r>
            <a:r>
              <a:rPr lang="en-AU" sz="2000" dirty="0">
                <a:solidFill>
                  <a:srgbClr val="FFFF00"/>
                </a:solidFill>
                <a:latin typeface="Times New Roman" panose="02020603050405020304" pitchFamily="18" charset="0"/>
                <a:cs typeface="Times New Roman" panose="02020603050405020304" pitchFamily="18" charset="0"/>
              </a:rPr>
              <a:t> servant of God / leader in the church, we are told to judge.  </a:t>
            </a:r>
          </a:p>
          <a:p>
            <a:pPr marL="227013" indent="-227013">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outward ‘show’ isn’t what matters.  Look at the heart.</a:t>
            </a:r>
          </a:p>
        </p:txBody>
      </p:sp>
    </p:spTree>
    <p:extLst>
      <p:ext uri="{BB962C8B-B14F-4D97-AF65-F5344CB8AC3E}">
        <p14:creationId xmlns:p14="http://schemas.microsoft.com/office/powerpoint/2010/main" val="317951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10" grpId="0" animBg="1"/>
      <p:bldP spid="11" grpId="0" animBg="1"/>
      <p:bldP spid="13" grpId="0" animBg="1"/>
      <p:bldP spid="14"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101684</TotalTime>
  <Words>1616</Words>
  <Application>Microsoft Macintosh PowerPoint</Application>
  <PresentationFormat>On-screen Show (16:10)</PresentationFormat>
  <Paragraphs>127</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Comic Sans MS</vt:lpstr>
      <vt:lpstr>Symbol</vt:lpstr>
      <vt:lpstr>System Font Regular</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1694</cp:revision>
  <cp:lastPrinted>2020-01-04T01:44:11Z</cp:lastPrinted>
  <dcterms:created xsi:type="dcterms:W3CDTF">2016-11-04T06:28:01Z</dcterms:created>
  <dcterms:modified xsi:type="dcterms:W3CDTF">2020-01-04T01:44:15Z</dcterms:modified>
</cp:coreProperties>
</file>